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59" r:id="rId5"/>
    <p:sldId id="261" r:id="rId6"/>
    <p:sldId id="266" r:id="rId7"/>
    <p:sldId id="291" r:id="rId8"/>
    <p:sldId id="288" r:id="rId9"/>
    <p:sldId id="290" r:id="rId10"/>
    <p:sldId id="305" r:id="rId11"/>
    <p:sldId id="292" r:id="rId12"/>
    <p:sldId id="294" r:id="rId13"/>
    <p:sldId id="298" r:id="rId14"/>
    <p:sldId id="299" r:id="rId15"/>
    <p:sldId id="300" r:id="rId16"/>
    <p:sldId id="301" r:id="rId17"/>
    <p:sldId id="303" r:id="rId18"/>
    <p:sldId id="307" r:id="rId19"/>
    <p:sldId id="302" r:id="rId20"/>
    <p:sldId id="306" r:id="rId21"/>
    <p:sldId id="269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1EDDDCB-7B71-4026-9053-1BC08615E596}">
          <p14:sldIdLst>
            <p14:sldId id="256"/>
            <p14:sldId id="286"/>
            <p14:sldId id="257"/>
            <p14:sldId id="259"/>
            <p14:sldId id="261"/>
          </p14:sldIdLst>
        </p14:section>
        <p14:section name="AKI Definition" id="{48EA10A9-162E-45DD-93E8-5E8A811EC518}">
          <p14:sldIdLst>
            <p14:sldId id="266"/>
            <p14:sldId id="291"/>
            <p14:sldId id="288"/>
            <p14:sldId id="290"/>
            <p14:sldId id="305"/>
          </p14:sldIdLst>
        </p14:section>
        <p14:section name="Flow Chart" id="{C18E7E3D-BF5A-49DB-B98A-75FAA50DBF82}">
          <p14:sldIdLst>
            <p14:sldId id="292"/>
            <p14:sldId id="294"/>
            <p14:sldId id="298"/>
            <p14:sldId id="299"/>
            <p14:sldId id="300"/>
            <p14:sldId id="301"/>
            <p14:sldId id="303"/>
            <p14:sldId id="307"/>
            <p14:sldId id="302"/>
            <p14:sldId id="306"/>
          </p14:sldIdLst>
        </p14:section>
        <p14:section name="Outcomes" id="{35F5ECED-52EE-461E-96A6-8DEC8136CB6F}">
          <p14:sldIdLst>
            <p14:sldId id="269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D4EFF8"/>
    <a:srgbClr val="AADFF1"/>
    <a:srgbClr val="0000FF"/>
    <a:srgbClr val="FF5050"/>
    <a:srgbClr val="45A575"/>
    <a:srgbClr val="FCCBA6"/>
    <a:srgbClr val="80CAA5"/>
    <a:srgbClr val="BEE4D1"/>
    <a:srgbClr val="357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38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win\Documents\Git\epoc-aki\doc\researchfest\creatinine%20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win\Documents\Git\epoc-aki\doc\researchfest\creatinine%20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win\Documents\Git\epoc-aki\doc\researchfest\creatinine%20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win\Documents\Git\epoc-aki\doc\researchfest\creatinine%20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u="sng" dirty="0">
                <a:solidFill>
                  <a:schemeClr val="tx1"/>
                </a:solidFill>
              </a:rPr>
              <a:t>Creatinine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Bio Chem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00FF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68</c:v>
                </c:pt>
                <c:pt idx="6">
                  <c:v>86</c:v>
                </c:pt>
                <c:pt idx="12">
                  <c:v>72</c:v>
                </c:pt>
                <c:pt idx="18">
                  <c:v>98</c:v>
                </c:pt>
                <c:pt idx="24">
                  <c:v>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E4-4755-BFB3-9D33820D2D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1">
                  <c:v>63.391453143927144</c:v>
                </c:pt>
                <c:pt idx="2">
                  <c:v>76.145616697827279</c:v>
                </c:pt>
                <c:pt idx="3">
                  <c:v>82.851017719074491</c:v>
                </c:pt>
                <c:pt idx="4">
                  <c:v>77.455813422746289</c:v>
                </c:pt>
                <c:pt idx="5">
                  <c:v>84.366086161369424</c:v>
                </c:pt>
                <c:pt idx="7">
                  <c:v>91.036240409768808</c:v>
                </c:pt>
                <c:pt idx="8">
                  <c:v>80.64772354076517</c:v>
                </c:pt>
                <c:pt idx="9">
                  <c:v>80.731106783898184</c:v>
                </c:pt>
                <c:pt idx="10">
                  <c:v>72.776792118131169</c:v>
                </c:pt>
                <c:pt idx="11">
                  <c:v>73.197158251328915</c:v>
                </c:pt>
                <c:pt idx="13">
                  <c:v>75.66351857494638</c:v>
                </c:pt>
                <c:pt idx="14">
                  <c:v>78.690803481105647</c:v>
                </c:pt>
                <c:pt idx="15">
                  <c:v>77.770523253526903</c:v>
                </c:pt>
                <c:pt idx="16">
                  <c:v>79.818762462431181</c:v>
                </c:pt>
                <c:pt idx="17">
                  <c:v>91.209767589546004</c:v>
                </c:pt>
                <c:pt idx="19">
                  <c:v>97.077186396889431</c:v>
                </c:pt>
                <c:pt idx="20">
                  <c:v>92.956108307860049</c:v>
                </c:pt>
                <c:pt idx="21">
                  <c:v>97.199916057409382</c:v>
                </c:pt>
                <c:pt idx="22">
                  <c:v>92.928366198728995</c:v>
                </c:pt>
                <c:pt idx="23">
                  <c:v>84.472468605824986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E4-4755-BFB3-9D33820D2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566064"/>
        <c:axId val="580566392"/>
      </c:scatterChart>
      <c:valAx>
        <c:axId val="5805660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392"/>
        <c:crosses val="autoZero"/>
        <c:crossBetween val="midCat"/>
        <c:majorUnit val="1"/>
      </c:valAx>
      <c:valAx>
        <c:axId val="580566392"/>
        <c:scaling>
          <c:orientation val="minMax"/>
          <c:min val="40"/>
        </c:scaling>
        <c:delete val="0"/>
        <c:axPos val="l"/>
        <c:majorGridlines>
          <c:spPr>
            <a:ln w="12700" cap="flat" cmpd="sng" algn="ctr">
              <a:solidFill>
                <a:srgbClr val="002060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064"/>
        <c:crosses val="autoZero"/>
        <c:crossBetween val="midCat"/>
        <c:majorUnit val="2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u="sng" dirty="0">
                <a:solidFill>
                  <a:schemeClr val="tx1"/>
                </a:solidFill>
              </a:rPr>
              <a:t>Creatinine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Bio Chem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00FF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68</c:v>
                </c:pt>
                <c:pt idx="6">
                  <c:v>86</c:v>
                </c:pt>
                <c:pt idx="12">
                  <c:v>72</c:v>
                </c:pt>
                <c:pt idx="18">
                  <c:v>98</c:v>
                </c:pt>
                <c:pt idx="24">
                  <c:v>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E4-4755-BFB3-9D33820D2D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1">
                  <c:v>63.391453143927144</c:v>
                </c:pt>
                <c:pt idx="2">
                  <c:v>76.145616697827279</c:v>
                </c:pt>
                <c:pt idx="3">
                  <c:v>82.851017719074491</c:v>
                </c:pt>
                <c:pt idx="4">
                  <c:v>77.455813422746289</c:v>
                </c:pt>
                <c:pt idx="5">
                  <c:v>84.366086161369424</c:v>
                </c:pt>
                <c:pt idx="7">
                  <c:v>91.036240409768808</c:v>
                </c:pt>
                <c:pt idx="8">
                  <c:v>80.64772354076517</c:v>
                </c:pt>
                <c:pt idx="9">
                  <c:v>80.731106783898184</c:v>
                </c:pt>
                <c:pt idx="10">
                  <c:v>72.776792118131169</c:v>
                </c:pt>
                <c:pt idx="11">
                  <c:v>73.197158251328915</c:v>
                </c:pt>
                <c:pt idx="13">
                  <c:v>75.66351857494638</c:v>
                </c:pt>
                <c:pt idx="14">
                  <c:v>78.690803481105647</c:v>
                </c:pt>
                <c:pt idx="15">
                  <c:v>77.770523253526903</c:v>
                </c:pt>
                <c:pt idx="16">
                  <c:v>79.818762462431181</c:v>
                </c:pt>
                <c:pt idx="17">
                  <c:v>91.209767589546004</c:v>
                </c:pt>
                <c:pt idx="19">
                  <c:v>97.077186396889431</c:v>
                </c:pt>
                <c:pt idx="20">
                  <c:v>92.956108307860049</c:v>
                </c:pt>
                <c:pt idx="21">
                  <c:v>97.199916057409382</c:v>
                </c:pt>
                <c:pt idx="22">
                  <c:v>92.928366198728995</c:v>
                </c:pt>
                <c:pt idx="23">
                  <c:v>84.472468605824986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E4-4755-BFB3-9D33820D2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566064"/>
        <c:axId val="580566392"/>
      </c:scatterChart>
      <c:valAx>
        <c:axId val="5805660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392"/>
        <c:crosses val="autoZero"/>
        <c:crossBetween val="midCat"/>
        <c:majorUnit val="1"/>
      </c:valAx>
      <c:valAx>
        <c:axId val="580566392"/>
        <c:scaling>
          <c:orientation val="minMax"/>
          <c:min val="40"/>
        </c:scaling>
        <c:delete val="0"/>
        <c:axPos val="l"/>
        <c:majorGridlines>
          <c:spPr>
            <a:ln w="12700" cap="flat" cmpd="sng" algn="ctr">
              <a:solidFill>
                <a:srgbClr val="002060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064"/>
        <c:crosses val="autoZero"/>
        <c:crossBetween val="midCat"/>
        <c:majorUnit val="2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u="sng" dirty="0">
                <a:solidFill>
                  <a:schemeClr val="tx1"/>
                </a:solidFill>
              </a:rPr>
              <a:t>Creatinine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Bio Chem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00FF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0">
                  <c:v>68</c:v>
                </c:pt>
                <c:pt idx="6">
                  <c:v>86</c:v>
                </c:pt>
                <c:pt idx="12">
                  <c:v>72</c:v>
                </c:pt>
                <c:pt idx="18">
                  <c:v>98</c:v>
                </c:pt>
                <c:pt idx="24">
                  <c:v>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E4-4755-BFB3-9D33820D2D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ABG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20"/>
            <c:spPr>
              <a:noFill/>
              <a:ln w="19050">
                <a:solidFill>
                  <a:srgbClr val="00B0F0"/>
                </a:solidFill>
              </a:ln>
              <a:effectLst/>
            </c:spPr>
          </c:marker>
          <c:xVal>
            <c:numRef>
              <c:f>Sheet1!$A$2:$A$26</c:f>
              <c:numCache>
                <c:formatCode>m/d/yyyy</c:formatCode>
                <c:ptCount val="25"/>
                <c:pt idx="0">
                  <c:v>43136</c:v>
                </c:pt>
                <c:pt idx="1">
                  <c:v>43136.087390576613</c:v>
                </c:pt>
                <c:pt idx="2">
                  <c:v>43136.269218843256</c:v>
                </c:pt>
                <c:pt idx="3">
                  <c:v>43136.385365533766</c:v>
                </c:pt>
                <c:pt idx="4">
                  <c:v>43136.540658309466</c:v>
                </c:pt>
                <c:pt idx="5">
                  <c:v>43136.621236194187</c:v>
                </c:pt>
                <c:pt idx="6">
                  <c:v>43136.815771887043</c:v>
                </c:pt>
                <c:pt idx="7">
                  <c:v>43136.967836609867</c:v>
                </c:pt>
                <c:pt idx="8">
                  <c:v>43137.157131934451</c:v>
                </c:pt>
                <c:pt idx="9">
                  <c:v>43137.314912122674</c:v>
                </c:pt>
                <c:pt idx="10">
                  <c:v>43137.474178889126</c:v>
                </c:pt>
                <c:pt idx="11">
                  <c:v>43137.658950204088</c:v>
                </c:pt>
                <c:pt idx="12">
                  <c:v>43137.792140199061</c:v>
                </c:pt>
                <c:pt idx="13">
                  <c:v>43137.952604316655</c:v>
                </c:pt>
                <c:pt idx="14">
                  <c:v>43138.081131076804</c:v>
                </c:pt>
                <c:pt idx="15">
                  <c:v>43138.287212567804</c:v>
                </c:pt>
                <c:pt idx="16">
                  <c:v>43138.389802854486</c:v>
                </c:pt>
                <c:pt idx="17">
                  <c:v>43138.559359017738</c:v>
                </c:pt>
                <c:pt idx="18">
                  <c:v>43138.807904348214</c:v>
                </c:pt>
                <c:pt idx="19">
                  <c:v>43138.947689613291</c:v>
                </c:pt>
                <c:pt idx="20">
                  <c:v>43139.1600767774</c:v>
                </c:pt>
                <c:pt idx="21">
                  <c:v>43139.310039497235</c:v>
                </c:pt>
                <c:pt idx="22">
                  <c:v>43139.482243719554</c:v>
                </c:pt>
                <c:pt idx="23">
                  <c:v>43139.634340233642</c:v>
                </c:pt>
                <c:pt idx="24">
                  <c:v>43139.834222222627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1">
                  <c:v>63.391453143927144</c:v>
                </c:pt>
                <c:pt idx="2">
                  <c:v>76.145616697827279</c:v>
                </c:pt>
                <c:pt idx="3">
                  <c:v>82.851017719074491</c:v>
                </c:pt>
                <c:pt idx="4">
                  <c:v>77.455813422746289</c:v>
                </c:pt>
                <c:pt idx="5">
                  <c:v>84.366086161369424</c:v>
                </c:pt>
                <c:pt idx="7">
                  <c:v>91.036240409768808</c:v>
                </c:pt>
                <c:pt idx="8">
                  <c:v>80.64772354076517</c:v>
                </c:pt>
                <c:pt idx="9">
                  <c:v>80.731106783898184</c:v>
                </c:pt>
                <c:pt idx="10">
                  <c:v>72.776792118131169</c:v>
                </c:pt>
                <c:pt idx="11">
                  <c:v>73.197158251328915</c:v>
                </c:pt>
                <c:pt idx="13">
                  <c:v>75.66351857494638</c:v>
                </c:pt>
                <c:pt idx="14">
                  <c:v>78.690803481105647</c:v>
                </c:pt>
                <c:pt idx="15">
                  <c:v>77.770523253526903</c:v>
                </c:pt>
                <c:pt idx="16">
                  <c:v>79.818762462431181</c:v>
                </c:pt>
                <c:pt idx="17">
                  <c:v>91.209767589546004</c:v>
                </c:pt>
                <c:pt idx="19">
                  <c:v>97.077186396889431</c:v>
                </c:pt>
                <c:pt idx="20">
                  <c:v>92.956108307860049</c:v>
                </c:pt>
                <c:pt idx="21">
                  <c:v>97.199916057409382</c:v>
                </c:pt>
                <c:pt idx="22">
                  <c:v>92.928366198728995</c:v>
                </c:pt>
                <c:pt idx="23">
                  <c:v>84.472468605824986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E4-4755-BFB3-9D33820D2D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566064"/>
        <c:axId val="580566392"/>
      </c:scatterChart>
      <c:valAx>
        <c:axId val="580566064"/>
        <c:scaling>
          <c:orientation val="minMax"/>
          <c:max val="43136.800000000003"/>
          <c:min val="43135.9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392"/>
        <c:crosses val="autoZero"/>
        <c:crossBetween val="midCat"/>
        <c:majorUnit val="1"/>
      </c:valAx>
      <c:valAx>
        <c:axId val="580566392"/>
        <c:scaling>
          <c:orientation val="minMax"/>
          <c:max val="90"/>
          <c:min val="60"/>
        </c:scaling>
        <c:delete val="0"/>
        <c:axPos val="l"/>
        <c:majorGridlines>
          <c:spPr>
            <a:ln w="12700" cap="flat" cmpd="sng" algn="ctr">
              <a:solidFill>
                <a:srgbClr val="002060"/>
              </a:solidFill>
              <a:prstDash val="dash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064"/>
        <c:crosses val="autoZero"/>
        <c:crossBetween val="midCat"/>
        <c:majorUnit val="2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u="sng" dirty="0">
                <a:solidFill>
                  <a:schemeClr val="tx1"/>
                </a:solidFill>
              </a:rPr>
              <a:t>Creatinine Level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Example!$B$1</c:f>
              <c:strCache>
                <c:ptCount val="1"/>
                <c:pt idx="0">
                  <c:v>Bio Chem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5"/>
            <c:spPr>
              <a:noFill/>
              <a:ln w="19050">
                <a:solidFill>
                  <a:srgbClr val="0000FF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C3-44EE-8A3E-C8C38D2E850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8C3-44EE-8A3E-C8C38D2E850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C3-44EE-8A3E-C8C38D2E850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8C3-44EE-8A3E-C8C38D2E8507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8C3-44EE-8A3E-C8C38D2E85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Example!$A$2:$A$26</c:f>
              <c:numCache>
                <c:formatCode>h:mm</c:formatCode>
                <c:ptCount val="25"/>
                <c:pt idx="0">
                  <c:v>43136</c:v>
                </c:pt>
                <c:pt idx="1">
                  <c:v>43136.041666666664</c:v>
                </c:pt>
                <c:pt idx="2">
                  <c:v>43136.083333333328</c:v>
                </c:pt>
                <c:pt idx="3">
                  <c:v>43136.124999999993</c:v>
                </c:pt>
                <c:pt idx="4">
                  <c:v>43136.166666666657</c:v>
                </c:pt>
                <c:pt idx="5">
                  <c:v>43136.208333333321</c:v>
                </c:pt>
                <c:pt idx="6">
                  <c:v>43136.249999999985</c:v>
                </c:pt>
                <c:pt idx="7">
                  <c:v>43136.29166666665</c:v>
                </c:pt>
                <c:pt idx="8">
                  <c:v>43136.333333333314</c:v>
                </c:pt>
                <c:pt idx="9">
                  <c:v>43136.374999999978</c:v>
                </c:pt>
                <c:pt idx="10">
                  <c:v>43136.416666666642</c:v>
                </c:pt>
                <c:pt idx="11">
                  <c:v>43136.458333333307</c:v>
                </c:pt>
                <c:pt idx="12">
                  <c:v>43136.499999999971</c:v>
                </c:pt>
                <c:pt idx="13">
                  <c:v>43136.541666666635</c:v>
                </c:pt>
                <c:pt idx="14">
                  <c:v>43136.583333333299</c:v>
                </c:pt>
                <c:pt idx="15">
                  <c:v>43136.624999999964</c:v>
                </c:pt>
                <c:pt idx="16">
                  <c:v>43136.958333333299</c:v>
                </c:pt>
              </c:numCache>
            </c:numRef>
          </c:xVal>
          <c:yVal>
            <c:numRef>
              <c:f>Example!$B$2:$B$26</c:f>
              <c:numCache>
                <c:formatCode>General</c:formatCode>
                <c:ptCount val="25"/>
                <c:pt idx="0">
                  <c:v>70</c:v>
                </c:pt>
                <c:pt idx="1">
                  <c:v>72</c:v>
                </c:pt>
                <c:pt idx="3">
                  <c:v>75</c:v>
                </c:pt>
                <c:pt idx="4">
                  <c:v>73</c:v>
                </c:pt>
                <c:pt idx="7">
                  <c:v>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8C3-44EE-8A3E-C8C38D2E8507}"/>
            </c:ext>
          </c:extLst>
        </c:ser>
        <c:ser>
          <c:idx val="1"/>
          <c:order val="1"/>
          <c:tx>
            <c:strRef>
              <c:f>Example!$C$1</c:f>
              <c:strCache>
                <c:ptCount val="1"/>
                <c:pt idx="0">
                  <c:v>AKI</c:v>
                </c:pt>
              </c:strCache>
            </c:strRef>
          </c:tx>
          <c:spPr>
            <a:ln w="25400" cap="rnd">
              <a:solidFill>
                <a:srgbClr val="FF0000"/>
              </a:solidFill>
              <a:prstDash val="dash"/>
              <a:round/>
            </a:ln>
            <a:effectLst/>
          </c:spPr>
          <c:marker>
            <c:symbol val="circle"/>
            <c:size val="15"/>
            <c:spPr>
              <a:noFill/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Example!$A$2:$A$26</c:f>
              <c:numCache>
                <c:formatCode>h:mm</c:formatCode>
                <c:ptCount val="25"/>
                <c:pt idx="0">
                  <c:v>43136</c:v>
                </c:pt>
                <c:pt idx="1">
                  <c:v>43136.041666666664</c:v>
                </c:pt>
                <c:pt idx="2">
                  <c:v>43136.083333333328</c:v>
                </c:pt>
                <c:pt idx="3">
                  <c:v>43136.124999999993</c:v>
                </c:pt>
                <c:pt idx="4">
                  <c:v>43136.166666666657</c:v>
                </c:pt>
                <c:pt idx="5">
                  <c:v>43136.208333333321</c:v>
                </c:pt>
                <c:pt idx="6">
                  <c:v>43136.249999999985</c:v>
                </c:pt>
                <c:pt idx="7">
                  <c:v>43136.29166666665</c:v>
                </c:pt>
                <c:pt idx="8">
                  <c:v>43136.333333333314</c:v>
                </c:pt>
                <c:pt idx="9">
                  <c:v>43136.374999999978</c:v>
                </c:pt>
                <c:pt idx="10">
                  <c:v>43136.416666666642</c:v>
                </c:pt>
                <c:pt idx="11">
                  <c:v>43136.458333333307</c:v>
                </c:pt>
                <c:pt idx="12">
                  <c:v>43136.499999999971</c:v>
                </c:pt>
                <c:pt idx="13">
                  <c:v>43136.541666666635</c:v>
                </c:pt>
                <c:pt idx="14">
                  <c:v>43136.583333333299</c:v>
                </c:pt>
                <c:pt idx="15">
                  <c:v>43136.624999999964</c:v>
                </c:pt>
                <c:pt idx="16">
                  <c:v>43136.958333333299</c:v>
                </c:pt>
              </c:numCache>
            </c:numRef>
          </c:xVal>
          <c:yVal>
            <c:numRef>
              <c:f>Example!$C$2:$C$26</c:f>
              <c:numCache>
                <c:formatCode>General</c:formatCode>
                <c:ptCount val="25"/>
                <c:pt idx="15">
                  <c:v>113</c:v>
                </c:pt>
                <c:pt idx="16">
                  <c:v>113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8C3-44EE-8A3E-C8C38D2E8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0566064"/>
        <c:axId val="580566392"/>
      </c:scatterChart>
      <c:valAx>
        <c:axId val="580566064"/>
        <c:scaling>
          <c:orientation val="minMax"/>
          <c:max val="43137"/>
          <c:min val="43135.958333333307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>
                    <a:solidFill>
                      <a:schemeClr val="tx1"/>
                    </a:solidFill>
                  </a:rPr>
                  <a:t>Time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h:mm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392"/>
        <c:crosses val="autoZero"/>
        <c:crossBetween val="midCat"/>
        <c:majorUnit val="4.1666600000000012E-2"/>
      </c:valAx>
      <c:valAx>
        <c:axId val="580566392"/>
        <c:scaling>
          <c:orientation val="minMax"/>
          <c:min val="40"/>
        </c:scaling>
        <c:delete val="0"/>
        <c:axPos val="l"/>
        <c:majorGridlines>
          <c:spPr>
            <a:ln w="12700" cap="flat" cmpd="sng" algn="ctr">
              <a:solidFill>
                <a:srgbClr val="002060"/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 sz="1600" b="0" dirty="0">
                    <a:solidFill>
                      <a:schemeClr val="tx1"/>
                    </a:solidFill>
                  </a:rPr>
                  <a:t>Creatinine (</a:t>
                </a:r>
                <a:r>
                  <a:rPr lang="en-AU" sz="1600" b="0" i="0" u="none" strike="noStrike" baseline="0" dirty="0">
                    <a:solidFill>
                      <a:schemeClr val="tx1"/>
                    </a:solidFill>
                    <a:effectLst/>
                  </a:rPr>
                  <a:t>µmol/L)</a:t>
                </a:r>
                <a:endParaRPr lang="en-AU" sz="1600" b="0" dirty="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0566064"/>
        <c:crosses val="autoZero"/>
        <c:crossBetween val="midCat"/>
        <c:majorUnit val="20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1A14-4687-4410-9BF9-B1F597F8E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507A2-1CDA-42EE-951A-43036B723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2D7C7-C0E9-406A-8E74-C42469B7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43D9E-5179-433A-BCCE-F8542EB0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BD5A7-895F-40BC-BBBA-C223B286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5886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89F4-BBA2-4030-9F3C-978F193D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9565E-97B2-4D2E-90D3-D3CE36667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2F38-1E8B-413C-AFCF-B17709E6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8FD38-85BA-449D-865A-79DD52C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E9834-9099-47E7-81EF-7858C8DA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52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0C3C5-91F3-4E5A-AD97-F00E087C0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5DBF3-D356-4286-B6EA-624ACD4A0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A645E-0D69-4653-B9E8-B8E764969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1AD99-5749-4218-AB0E-7D7E1897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F4C9C-2D5E-4549-B16E-047C1D97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893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8A2B-52B8-4E9B-9CA8-9FC26612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F6CA-B886-40D4-BAAC-12828CDC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972D-A21B-4B63-BA70-D4E98698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202B-44F5-4F84-B2D2-88B95642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C66D-155F-43B4-8A7D-7600B3D6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651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2738-84F6-428B-BE5F-0B85A1BA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A4DAA-3658-4E90-B87F-CF1B7E30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180D3-1217-436B-BDD6-F8F26790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5527E-E066-46B5-B3A8-1C53C3F2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61B17-08F6-4C54-A29E-FBB2AACB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638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4B99-2924-44CD-A8B1-206864DD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5AA4B-3F09-447D-AB3B-27AE6B55C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80AD4-96E4-406D-B7F9-F7F2E32A9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4BE2A-81BC-4ED6-A472-618A7B11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4E131-476F-4249-B3CB-E47E1CB41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11A26-FC71-42A3-9B52-189F2F5F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72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5600-F833-4C2C-8E9E-9D45CCAB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9CEBD-FDDB-4341-A1F2-F17FB8CE3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EA7D2-5CE3-4CCD-A9CF-5CA36FC5E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E42B5-1BCD-4004-BC1C-4B0F0FCB2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1A2FCA-682C-4016-8EDC-63A0F03D7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196FB-7E57-47D0-8B22-80239DDB4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A5B10-C1BD-4701-B1B9-FD5F34638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8503E5-3AC7-45BF-AB3C-2EE2FD12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24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5C625-4016-440E-A10F-065B6205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27447-17B5-4D9A-8E40-901D059C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7C004-68E1-40EC-A3DE-F3CD38BF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31C12-B136-4794-9650-999D5EDB9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786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EC3D1-D1DE-438D-AE92-C8416865B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C6E7C-1606-417E-BA30-B6711C82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3C211-5F29-4869-A283-09FE662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7917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74CE-59CC-43EA-AFB5-A2B7E65B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DD8A9-4F92-446B-9AC1-BBF3D5313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D30FF-5215-4004-92A1-77E2FC027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1743F-4664-4375-B5C4-7A538EB4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A9C44-C90D-4551-9708-52E53318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65F9C-6A53-473A-8F69-3C8EDF60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91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5F43-759F-45EB-87D1-928C46B0E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0E3FC-1BE1-4D88-8FD3-BDD805083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31981-6B2B-43A1-8FA5-F05AD2443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849B0-C8FA-4261-B136-E97D74ED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C7432-0777-44BA-B50F-DF28859E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34CD2-2445-41A4-8414-E9A49B84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52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67C7E-5CDE-457A-B8AC-E9133A74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1159E-8BB3-4A6B-85A5-3CBD625C2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BF028-612D-4F99-8113-E1C4A97D4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5FAFE-E2FD-4057-95AB-3D1FBCEA20D9}" type="datetimeFigureOut">
              <a:rPr lang="en-AU" smtClean="0"/>
              <a:t>26/09/2020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21BA9-8024-41E9-B203-5401E62AE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A7AE2-A3BA-445D-91CA-DC89AB33E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D88E9-F297-4F7A-82FF-457CBDC864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85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2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40.svg"/><Relationship Id="rId5" Type="http://schemas.openxmlformats.org/officeDocument/2006/relationships/image" Target="../media/image46.sv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2571C8F4-FE4E-4249-A7AD-D8A050534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290902"/>
              </p:ext>
            </p:extLst>
          </p:nvPr>
        </p:nvGraphicFramePr>
        <p:xfrm>
          <a:off x="1524000" y="4086919"/>
          <a:ext cx="9144000" cy="171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924">
                  <a:extLst>
                    <a:ext uri="{9D8B030D-6E8A-4147-A177-3AD203B41FA5}">
                      <a16:colId xmlns:a16="http://schemas.microsoft.com/office/drawing/2014/main" val="2298394108"/>
                    </a:ext>
                  </a:extLst>
                </a:gridCol>
                <a:gridCol w="449894">
                  <a:extLst>
                    <a:ext uri="{9D8B030D-6E8A-4147-A177-3AD203B41FA5}">
                      <a16:colId xmlns:a16="http://schemas.microsoft.com/office/drawing/2014/main" val="160958151"/>
                    </a:ext>
                  </a:extLst>
                </a:gridCol>
                <a:gridCol w="8369182">
                  <a:extLst>
                    <a:ext uri="{9D8B030D-6E8A-4147-A177-3AD203B41FA5}">
                      <a16:colId xmlns:a16="http://schemas.microsoft.com/office/drawing/2014/main" val="3255509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Department of Intensive Care, Austin Health, Heidelberg, Australia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279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The Australian and New Zealand Intensive Care Research Centre, School of Public Health and Preventive Medicine, Monash University, Melbourne, Australia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836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 Analytics Research and Evaluation (DARE) Centre, Melbourne University and Austin Hospital, Melbourne, Australia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426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Université de Lyon, CREATIS CNRS UMR5220 INSERM U1044 INSA-Lyon, France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94915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86C2365-24D5-4973-A4EB-CA14BF952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96545"/>
            <a:ext cx="9144000" cy="2045416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The predictive value of small short-term creatinine increases detected by arterial blood gases in ICU</a:t>
            </a:r>
            <a:endParaRPr lang="en-AU" sz="4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6C6151-AEA4-44AE-8FB5-503025E3E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155"/>
            <a:ext cx="9680369" cy="418761"/>
          </a:xfrm>
        </p:spPr>
        <p:txBody>
          <a:bodyPr>
            <a:normAutofit fontScale="92500"/>
          </a:bodyPr>
          <a:lstStyle/>
          <a:p>
            <a:pPr algn="l"/>
            <a:r>
              <a:rPr lang="en-AU" dirty="0"/>
              <a:t>Lisa Toh</a:t>
            </a:r>
            <a:r>
              <a:rPr lang="en-AU" baseline="30000" dirty="0"/>
              <a:t>1,2</a:t>
            </a:r>
            <a:r>
              <a:rPr lang="en-AU" dirty="0"/>
              <a:t>, Alwin Wang</a:t>
            </a:r>
            <a:r>
              <a:rPr lang="en-AU" baseline="30000" dirty="0"/>
              <a:t>3</a:t>
            </a:r>
            <a:r>
              <a:rPr lang="en-AU" dirty="0"/>
              <a:t>, Laurent Bitker</a:t>
            </a:r>
            <a:r>
              <a:rPr lang="en-AU" baseline="30000" dirty="0"/>
              <a:t>1,4</a:t>
            </a:r>
            <a:r>
              <a:rPr lang="en-AU" dirty="0"/>
              <a:t>, Glenn Eastwood</a:t>
            </a:r>
            <a:r>
              <a:rPr lang="en-AU" baseline="30000" dirty="0"/>
              <a:t>1,2</a:t>
            </a:r>
            <a:r>
              <a:rPr lang="en-AU" dirty="0"/>
              <a:t>, Rinaldo Bellomo</a:t>
            </a:r>
            <a:r>
              <a:rPr lang="en-AU" baseline="30000" dirty="0"/>
              <a:t>1,2,3</a:t>
            </a:r>
          </a:p>
        </p:txBody>
      </p:sp>
      <p:pic>
        <p:nvPicPr>
          <p:cNvPr id="1026" name="Picture 2" descr="Austin Health | Apollo">
            <a:extLst>
              <a:ext uri="{FF2B5EF4-FFF2-40B4-BE49-F238E27FC236}">
                <a16:creationId xmlns:a16="http://schemas.microsoft.com/office/drawing/2014/main" id="{7F81E0C5-E9B5-4C5B-A7A8-7F4860C9B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22" y="4120413"/>
            <a:ext cx="298976" cy="29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ASH四大商科研究生专业7月入学爆满！澳信帮你支招– Austlink 澳信教育">
            <a:extLst>
              <a:ext uri="{FF2B5EF4-FFF2-40B4-BE49-F238E27FC236}">
                <a16:creationId xmlns:a16="http://schemas.microsoft.com/office/drawing/2014/main" id="{3DF7843C-6B55-4ADC-9F17-7895777E1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14222" y="4560872"/>
            <a:ext cx="298976" cy="29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ustin Health | Apollo">
            <a:extLst>
              <a:ext uri="{FF2B5EF4-FFF2-40B4-BE49-F238E27FC236}">
                <a16:creationId xmlns:a16="http://schemas.microsoft.com/office/drawing/2014/main" id="{6E9D5F8C-FBB0-4A10-9D66-A2387CEB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222" y="5039458"/>
            <a:ext cx="298976" cy="29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XLYON - IDEXLYON CERTIFIED MASTER'S PROGRAMS">
            <a:extLst>
              <a:ext uri="{FF2B5EF4-FFF2-40B4-BE49-F238E27FC236}">
                <a16:creationId xmlns:a16="http://schemas.microsoft.com/office/drawing/2014/main" id="{5964C436-F9CC-4AF8-99CF-90885711E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18570" r="59555" b="32294"/>
          <a:stretch/>
        </p:blipFill>
        <p:spPr bwMode="auto">
          <a:xfrm>
            <a:off x="1914221" y="5460766"/>
            <a:ext cx="298977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dventure_002">
            <a:hlinkClick r:id="" action="ppaction://media"/>
            <a:extLst>
              <a:ext uri="{FF2B5EF4-FFF2-40B4-BE49-F238E27FC236}">
                <a16:creationId xmlns:a16="http://schemas.microsoft.com/office/drawing/2014/main" id="{C4F1771C-875B-4193-BEC8-1DE64B490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30234" y="2681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3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1DB8B1-F1F1-4F06-B8C7-1BD3578EF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360532"/>
              </p:ext>
            </p:extLst>
          </p:nvPr>
        </p:nvGraphicFramePr>
        <p:xfrm>
          <a:off x="266700" y="171450"/>
          <a:ext cx="11563350" cy="645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70B9BF-6A81-4984-AB8D-FC41FC3D796E}"/>
              </a:ext>
            </a:extLst>
          </p:cNvPr>
          <p:cNvSpPr/>
          <p:nvPr/>
        </p:nvSpPr>
        <p:spPr>
          <a:xfrm>
            <a:off x="387350" y="6127750"/>
            <a:ext cx="266700" cy="222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89A566FB-9F96-4A1F-9D64-4C2FB765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800" y="2712851"/>
            <a:ext cx="2767013" cy="34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0608"/>
      </p:ext>
    </p:extLst>
  </p:cSld>
  <p:clrMapOvr>
    <a:masterClrMapping/>
  </p:clrMapOvr>
  <p:transition advClick="0" advTm="1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 uiExpand="1">
        <p:bldSub>
          <a:bldChart bld="series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C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ed&#10;&#10;Description automatically generated">
            <a:extLst>
              <a:ext uri="{FF2B5EF4-FFF2-40B4-BE49-F238E27FC236}">
                <a16:creationId xmlns:a16="http://schemas.microsoft.com/office/drawing/2014/main" id="{E212FFA5-8F8B-4F15-A29E-AFAE98B3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787400"/>
            <a:ext cx="1234444" cy="1320800"/>
          </a:xfrm>
          <a:prstGeom prst="rect">
            <a:avLst/>
          </a:prstGeom>
        </p:spPr>
      </p:pic>
      <p:pic>
        <p:nvPicPr>
          <p:cNvPr id="12" name="Picture 11" descr="A picture containing bed&#10;&#10;Description automatically generated">
            <a:extLst>
              <a:ext uri="{FF2B5EF4-FFF2-40B4-BE49-F238E27FC236}">
                <a16:creationId xmlns:a16="http://schemas.microsoft.com/office/drawing/2014/main" id="{88B7884A-9314-49EF-8DC9-6F9FE1C8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787400"/>
            <a:ext cx="1234444" cy="1320800"/>
          </a:xfrm>
          <a:prstGeom prst="rect">
            <a:avLst/>
          </a:prstGeom>
        </p:spPr>
      </p:pic>
      <p:pic>
        <p:nvPicPr>
          <p:cNvPr id="14" name="Picture 13" descr="A picture containing bed&#10;&#10;Description automatically generated">
            <a:extLst>
              <a:ext uri="{FF2B5EF4-FFF2-40B4-BE49-F238E27FC236}">
                <a16:creationId xmlns:a16="http://schemas.microsoft.com/office/drawing/2014/main" id="{B75E9E34-F5AF-44D6-ACF4-EC4F4B9D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787400"/>
            <a:ext cx="1234444" cy="1320800"/>
          </a:xfrm>
          <a:prstGeom prst="rect">
            <a:avLst/>
          </a:prstGeom>
        </p:spPr>
      </p:pic>
      <p:pic>
        <p:nvPicPr>
          <p:cNvPr id="15" name="Picture 14" descr="A picture containing bed&#10;&#10;Description automatically generated">
            <a:extLst>
              <a:ext uri="{FF2B5EF4-FFF2-40B4-BE49-F238E27FC236}">
                <a16:creationId xmlns:a16="http://schemas.microsoft.com/office/drawing/2014/main" id="{3CC93E7B-DBD1-49A6-B8FF-D920FB5E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787400"/>
            <a:ext cx="1234444" cy="1320800"/>
          </a:xfrm>
          <a:prstGeom prst="rect">
            <a:avLst/>
          </a:prstGeom>
        </p:spPr>
      </p:pic>
      <p:pic>
        <p:nvPicPr>
          <p:cNvPr id="18" name="Picture 17" descr="A picture containing bed&#10;&#10;Description automatically generated">
            <a:extLst>
              <a:ext uri="{FF2B5EF4-FFF2-40B4-BE49-F238E27FC236}">
                <a16:creationId xmlns:a16="http://schemas.microsoft.com/office/drawing/2014/main" id="{1192C454-AA63-4D23-A070-F492A23A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787400"/>
            <a:ext cx="1234444" cy="1320800"/>
          </a:xfrm>
          <a:prstGeom prst="rect">
            <a:avLst/>
          </a:prstGeom>
        </p:spPr>
      </p:pic>
      <p:pic>
        <p:nvPicPr>
          <p:cNvPr id="19" name="Picture 18" descr="A picture containing bed&#10;&#10;Description automatically generated">
            <a:extLst>
              <a:ext uri="{FF2B5EF4-FFF2-40B4-BE49-F238E27FC236}">
                <a16:creationId xmlns:a16="http://schemas.microsoft.com/office/drawing/2014/main" id="{B0E6E1EC-5D0B-40CB-9430-7B48BB951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787400"/>
            <a:ext cx="1234444" cy="1320800"/>
          </a:xfrm>
          <a:prstGeom prst="rect">
            <a:avLst/>
          </a:prstGeom>
        </p:spPr>
      </p:pic>
      <p:pic>
        <p:nvPicPr>
          <p:cNvPr id="20" name="Picture 19" descr="A picture containing bed&#10;&#10;Description automatically generated">
            <a:extLst>
              <a:ext uri="{FF2B5EF4-FFF2-40B4-BE49-F238E27FC236}">
                <a16:creationId xmlns:a16="http://schemas.microsoft.com/office/drawing/2014/main" id="{6EB8DA98-55F0-4D18-BD25-3008A9E3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2108200"/>
            <a:ext cx="1234444" cy="1320800"/>
          </a:xfrm>
          <a:prstGeom prst="rect">
            <a:avLst/>
          </a:prstGeom>
        </p:spPr>
      </p:pic>
      <p:pic>
        <p:nvPicPr>
          <p:cNvPr id="21" name="Picture 20" descr="A picture containing bed&#10;&#10;Description automatically generated">
            <a:extLst>
              <a:ext uri="{FF2B5EF4-FFF2-40B4-BE49-F238E27FC236}">
                <a16:creationId xmlns:a16="http://schemas.microsoft.com/office/drawing/2014/main" id="{F1DF5091-3C03-4AAB-95BF-24AAD7CB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2108200"/>
            <a:ext cx="1234444" cy="1320800"/>
          </a:xfrm>
          <a:prstGeom prst="rect">
            <a:avLst/>
          </a:prstGeom>
        </p:spPr>
      </p:pic>
      <p:pic>
        <p:nvPicPr>
          <p:cNvPr id="23" name="Picture 22" descr="A picture containing bed&#10;&#10;Description automatically generated">
            <a:extLst>
              <a:ext uri="{FF2B5EF4-FFF2-40B4-BE49-F238E27FC236}">
                <a16:creationId xmlns:a16="http://schemas.microsoft.com/office/drawing/2014/main" id="{7445C049-B97E-4460-8133-D85F14E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2108200"/>
            <a:ext cx="1234444" cy="1320800"/>
          </a:xfrm>
          <a:prstGeom prst="rect">
            <a:avLst/>
          </a:prstGeom>
        </p:spPr>
      </p:pic>
      <p:pic>
        <p:nvPicPr>
          <p:cNvPr id="24" name="Picture 23" descr="A picture containing bed&#10;&#10;Description automatically generated">
            <a:extLst>
              <a:ext uri="{FF2B5EF4-FFF2-40B4-BE49-F238E27FC236}">
                <a16:creationId xmlns:a16="http://schemas.microsoft.com/office/drawing/2014/main" id="{5008B780-8186-4D5E-B54E-A12BA20C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2108200"/>
            <a:ext cx="1234444" cy="1320800"/>
          </a:xfrm>
          <a:prstGeom prst="rect">
            <a:avLst/>
          </a:prstGeom>
        </p:spPr>
      </p:pic>
      <p:pic>
        <p:nvPicPr>
          <p:cNvPr id="25" name="Picture 24" descr="A picture containing bed&#10;&#10;Description automatically generated">
            <a:extLst>
              <a:ext uri="{FF2B5EF4-FFF2-40B4-BE49-F238E27FC236}">
                <a16:creationId xmlns:a16="http://schemas.microsoft.com/office/drawing/2014/main" id="{E299C4C5-81FF-43E3-95C7-F34712C6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2108200"/>
            <a:ext cx="1234444" cy="1320800"/>
          </a:xfrm>
          <a:prstGeom prst="rect">
            <a:avLst/>
          </a:prstGeom>
        </p:spPr>
      </p:pic>
      <p:pic>
        <p:nvPicPr>
          <p:cNvPr id="26" name="Picture 25" descr="A picture containing bed&#10;&#10;Description automatically generated">
            <a:extLst>
              <a:ext uri="{FF2B5EF4-FFF2-40B4-BE49-F238E27FC236}">
                <a16:creationId xmlns:a16="http://schemas.microsoft.com/office/drawing/2014/main" id="{3E1DE226-EFA0-47B5-8439-EEAD09DD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2108200"/>
            <a:ext cx="1234444" cy="1320800"/>
          </a:xfrm>
          <a:prstGeom prst="rect">
            <a:avLst/>
          </a:prstGeom>
        </p:spPr>
      </p:pic>
      <p:pic>
        <p:nvPicPr>
          <p:cNvPr id="27" name="Picture 26" descr="A picture containing bed&#10;&#10;Description automatically generated">
            <a:extLst>
              <a:ext uri="{FF2B5EF4-FFF2-40B4-BE49-F238E27FC236}">
                <a16:creationId xmlns:a16="http://schemas.microsoft.com/office/drawing/2014/main" id="{610A8528-06E1-4AAA-A6CB-B7A94B7A2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3429000"/>
            <a:ext cx="1234444" cy="1320800"/>
          </a:xfrm>
          <a:prstGeom prst="rect">
            <a:avLst/>
          </a:prstGeom>
        </p:spPr>
      </p:pic>
      <p:pic>
        <p:nvPicPr>
          <p:cNvPr id="28" name="Picture 27" descr="A picture containing bed&#10;&#10;Description automatically generated">
            <a:extLst>
              <a:ext uri="{FF2B5EF4-FFF2-40B4-BE49-F238E27FC236}">
                <a16:creationId xmlns:a16="http://schemas.microsoft.com/office/drawing/2014/main" id="{E87C73F6-1133-4322-B6DE-0B0723F6E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3429000"/>
            <a:ext cx="1234444" cy="1320800"/>
          </a:xfrm>
          <a:prstGeom prst="rect">
            <a:avLst/>
          </a:prstGeom>
        </p:spPr>
      </p:pic>
      <p:pic>
        <p:nvPicPr>
          <p:cNvPr id="29" name="Picture 28" descr="A picture containing bed&#10;&#10;Description automatically generated">
            <a:extLst>
              <a:ext uri="{FF2B5EF4-FFF2-40B4-BE49-F238E27FC236}">
                <a16:creationId xmlns:a16="http://schemas.microsoft.com/office/drawing/2014/main" id="{4CFCD9BA-1B1A-4C00-8CC3-6DD95A0C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3429000"/>
            <a:ext cx="1234444" cy="1320800"/>
          </a:xfrm>
          <a:prstGeom prst="rect">
            <a:avLst/>
          </a:prstGeom>
        </p:spPr>
      </p:pic>
      <p:pic>
        <p:nvPicPr>
          <p:cNvPr id="30" name="Picture 29" descr="A picture containing bed&#10;&#10;Description automatically generated">
            <a:extLst>
              <a:ext uri="{FF2B5EF4-FFF2-40B4-BE49-F238E27FC236}">
                <a16:creationId xmlns:a16="http://schemas.microsoft.com/office/drawing/2014/main" id="{70B72051-8F34-4A3D-BB7F-188CE9DF8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3429000"/>
            <a:ext cx="1234444" cy="1320800"/>
          </a:xfrm>
          <a:prstGeom prst="rect">
            <a:avLst/>
          </a:prstGeom>
        </p:spPr>
      </p:pic>
      <p:pic>
        <p:nvPicPr>
          <p:cNvPr id="31" name="Picture 30" descr="A picture containing bed&#10;&#10;Description automatically generated">
            <a:extLst>
              <a:ext uri="{FF2B5EF4-FFF2-40B4-BE49-F238E27FC236}">
                <a16:creationId xmlns:a16="http://schemas.microsoft.com/office/drawing/2014/main" id="{7CE8FB22-E8D3-40F0-820A-6D976EC5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3429000"/>
            <a:ext cx="1234444" cy="1320800"/>
          </a:xfrm>
          <a:prstGeom prst="rect">
            <a:avLst/>
          </a:prstGeom>
        </p:spPr>
      </p:pic>
      <p:pic>
        <p:nvPicPr>
          <p:cNvPr id="32" name="Picture 31" descr="A picture containing bed&#10;&#10;Description automatically generated">
            <a:extLst>
              <a:ext uri="{FF2B5EF4-FFF2-40B4-BE49-F238E27FC236}">
                <a16:creationId xmlns:a16="http://schemas.microsoft.com/office/drawing/2014/main" id="{DC7BBF43-8D56-4707-BDB3-E725B4C49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3429000"/>
            <a:ext cx="1234444" cy="1320800"/>
          </a:xfrm>
          <a:prstGeom prst="rect">
            <a:avLst/>
          </a:prstGeom>
        </p:spPr>
      </p:pic>
      <p:pic>
        <p:nvPicPr>
          <p:cNvPr id="33" name="Picture 32" descr="A picture containing bed&#10;&#10;Description automatically generated">
            <a:extLst>
              <a:ext uri="{FF2B5EF4-FFF2-40B4-BE49-F238E27FC236}">
                <a16:creationId xmlns:a16="http://schemas.microsoft.com/office/drawing/2014/main" id="{B15CDEA8-3618-4C17-8388-D6EE4749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4749800"/>
            <a:ext cx="1234444" cy="1320800"/>
          </a:xfrm>
          <a:prstGeom prst="rect">
            <a:avLst/>
          </a:prstGeom>
        </p:spPr>
      </p:pic>
      <p:pic>
        <p:nvPicPr>
          <p:cNvPr id="34" name="Picture 33" descr="A picture containing bed&#10;&#10;Description automatically generated">
            <a:extLst>
              <a:ext uri="{FF2B5EF4-FFF2-40B4-BE49-F238E27FC236}">
                <a16:creationId xmlns:a16="http://schemas.microsoft.com/office/drawing/2014/main" id="{4C2349E5-CD4C-40B0-A3D3-E4119F0F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4749800"/>
            <a:ext cx="1234444" cy="1320800"/>
          </a:xfrm>
          <a:prstGeom prst="rect">
            <a:avLst/>
          </a:prstGeom>
        </p:spPr>
      </p:pic>
      <p:pic>
        <p:nvPicPr>
          <p:cNvPr id="35" name="Picture 34" descr="A picture containing bed&#10;&#10;Description automatically generated">
            <a:extLst>
              <a:ext uri="{FF2B5EF4-FFF2-40B4-BE49-F238E27FC236}">
                <a16:creationId xmlns:a16="http://schemas.microsoft.com/office/drawing/2014/main" id="{B70F6C8E-16F3-422D-B502-01CCD3739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4749800"/>
            <a:ext cx="1234444" cy="1320800"/>
          </a:xfrm>
          <a:prstGeom prst="rect">
            <a:avLst/>
          </a:prstGeom>
        </p:spPr>
      </p:pic>
      <p:pic>
        <p:nvPicPr>
          <p:cNvPr id="36" name="Picture 35" descr="A picture containing bed&#10;&#10;Description automatically generated">
            <a:extLst>
              <a:ext uri="{FF2B5EF4-FFF2-40B4-BE49-F238E27FC236}">
                <a16:creationId xmlns:a16="http://schemas.microsoft.com/office/drawing/2014/main" id="{1EEDD879-22E7-426B-8E76-DE21E9E9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4749800"/>
            <a:ext cx="1234444" cy="1320800"/>
          </a:xfrm>
          <a:prstGeom prst="rect">
            <a:avLst/>
          </a:prstGeom>
        </p:spPr>
      </p:pic>
      <p:pic>
        <p:nvPicPr>
          <p:cNvPr id="37" name="Picture 36" descr="A picture containing bed&#10;&#10;Description automatically generated">
            <a:extLst>
              <a:ext uri="{FF2B5EF4-FFF2-40B4-BE49-F238E27FC236}">
                <a16:creationId xmlns:a16="http://schemas.microsoft.com/office/drawing/2014/main" id="{1513F0CE-37AE-47CD-863D-2F2C20BA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4749800"/>
            <a:ext cx="1234444" cy="1320800"/>
          </a:xfrm>
          <a:prstGeom prst="rect">
            <a:avLst/>
          </a:prstGeom>
        </p:spPr>
      </p:pic>
      <p:pic>
        <p:nvPicPr>
          <p:cNvPr id="38" name="Picture 37" descr="A picture containing bed&#10;&#10;Description automatically generated">
            <a:extLst>
              <a:ext uri="{FF2B5EF4-FFF2-40B4-BE49-F238E27FC236}">
                <a16:creationId xmlns:a16="http://schemas.microsoft.com/office/drawing/2014/main" id="{F03F63B1-1B8A-4130-9D20-2B9DBAE4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4749800"/>
            <a:ext cx="1234444" cy="1320800"/>
          </a:xfrm>
          <a:prstGeom prst="rect">
            <a:avLst/>
          </a:prstGeom>
        </p:spPr>
      </p:pic>
      <p:pic>
        <p:nvPicPr>
          <p:cNvPr id="39" name="Picture 38" descr="A picture containing bed&#10;&#10;Description automatically generated">
            <a:extLst>
              <a:ext uri="{FF2B5EF4-FFF2-40B4-BE49-F238E27FC236}">
                <a16:creationId xmlns:a16="http://schemas.microsoft.com/office/drawing/2014/main" id="{06D273DE-3DF2-4389-80D2-3906AC7F8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787400"/>
            <a:ext cx="1234444" cy="1320800"/>
          </a:xfrm>
          <a:prstGeom prst="rect">
            <a:avLst/>
          </a:prstGeom>
        </p:spPr>
      </p:pic>
      <p:pic>
        <p:nvPicPr>
          <p:cNvPr id="40" name="Picture 39" descr="A picture containing bed&#10;&#10;Description automatically generated">
            <a:extLst>
              <a:ext uri="{FF2B5EF4-FFF2-40B4-BE49-F238E27FC236}">
                <a16:creationId xmlns:a16="http://schemas.microsoft.com/office/drawing/2014/main" id="{B10F8C2D-6CD0-493C-AD2D-5FD9ABF02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787400"/>
            <a:ext cx="1234444" cy="1320800"/>
          </a:xfrm>
          <a:prstGeom prst="rect">
            <a:avLst/>
          </a:prstGeom>
        </p:spPr>
      </p:pic>
      <p:pic>
        <p:nvPicPr>
          <p:cNvPr id="41" name="Picture 40" descr="A picture containing bed&#10;&#10;Description automatically generated">
            <a:extLst>
              <a:ext uri="{FF2B5EF4-FFF2-40B4-BE49-F238E27FC236}">
                <a16:creationId xmlns:a16="http://schemas.microsoft.com/office/drawing/2014/main" id="{D2877045-9EB5-4EC9-9E0D-9979F1E7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2108200"/>
            <a:ext cx="1234444" cy="1320800"/>
          </a:xfrm>
          <a:prstGeom prst="rect">
            <a:avLst/>
          </a:prstGeom>
        </p:spPr>
      </p:pic>
      <p:pic>
        <p:nvPicPr>
          <p:cNvPr id="42" name="Picture 41" descr="A picture containing bed&#10;&#10;Description automatically generated">
            <a:extLst>
              <a:ext uri="{FF2B5EF4-FFF2-40B4-BE49-F238E27FC236}">
                <a16:creationId xmlns:a16="http://schemas.microsoft.com/office/drawing/2014/main" id="{827F4665-A236-4719-8607-7B5C245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2108200"/>
            <a:ext cx="1234444" cy="1320800"/>
          </a:xfrm>
          <a:prstGeom prst="rect">
            <a:avLst/>
          </a:prstGeom>
        </p:spPr>
      </p:pic>
      <p:pic>
        <p:nvPicPr>
          <p:cNvPr id="43" name="Picture 42" descr="A picture containing bed&#10;&#10;Description automatically generated">
            <a:extLst>
              <a:ext uri="{FF2B5EF4-FFF2-40B4-BE49-F238E27FC236}">
                <a16:creationId xmlns:a16="http://schemas.microsoft.com/office/drawing/2014/main" id="{5D81D52F-916A-499A-A3B2-C2035FD7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3429000"/>
            <a:ext cx="1234444" cy="1320800"/>
          </a:xfrm>
          <a:prstGeom prst="rect">
            <a:avLst/>
          </a:prstGeom>
        </p:spPr>
      </p:pic>
      <p:pic>
        <p:nvPicPr>
          <p:cNvPr id="44" name="Picture 43" descr="A picture containing bed&#10;&#10;Description automatically generated">
            <a:extLst>
              <a:ext uri="{FF2B5EF4-FFF2-40B4-BE49-F238E27FC236}">
                <a16:creationId xmlns:a16="http://schemas.microsoft.com/office/drawing/2014/main" id="{BCEE0E39-13CC-4AEF-BB6F-C7A8C75AD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3429000"/>
            <a:ext cx="1234444" cy="1320800"/>
          </a:xfrm>
          <a:prstGeom prst="rect">
            <a:avLst/>
          </a:prstGeom>
        </p:spPr>
      </p:pic>
      <p:pic>
        <p:nvPicPr>
          <p:cNvPr id="45" name="Picture 44" descr="A picture containing bed&#10;&#10;Description automatically generated">
            <a:extLst>
              <a:ext uri="{FF2B5EF4-FFF2-40B4-BE49-F238E27FC236}">
                <a16:creationId xmlns:a16="http://schemas.microsoft.com/office/drawing/2014/main" id="{097822D6-660F-4B70-8EB7-C1C8735D8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4749800"/>
            <a:ext cx="1234444" cy="1320800"/>
          </a:xfrm>
          <a:prstGeom prst="rect">
            <a:avLst/>
          </a:prstGeom>
        </p:spPr>
      </p:pic>
      <p:pic>
        <p:nvPicPr>
          <p:cNvPr id="46" name="Picture 45" descr="A picture containing bed&#10;&#10;Description automatically generated">
            <a:extLst>
              <a:ext uri="{FF2B5EF4-FFF2-40B4-BE49-F238E27FC236}">
                <a16:creationId xmlns:a16="http://schemas.microsoft.com/office/drawing/2014/main" id="{28B845DF-792B-41CA-8860-C21292FF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4749800"/>
            <a:ext cx="1234444" cy="1320800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03083D17-2398-42D2-85AA-FC62539F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07" y="1108075"/>
            <a:ext cx="10637187" cy="4641850"/>
          </a:xfrm>
        </p:spPr>
        <p:txBody>
          <a:bodyPr>
            <a:noAutofit/>
          </a:bodyPr>
          <a:lstStyle/>
          <a:p>
            <a:pPr algn="ctr"/>
            <a:r>
              <a:rPr lang="en-AU" sz="30000" b="1" dirty="0">
                <a:solidFill>
                  <a:srgbClr val="357F5A">
                    <a:alpha val="95000"/>
                  </a:srgbClr>
                </a:solidFill>
              </a:rPr>
              <a:t>830</a:t>
            </a:r>
          </a:p>
        </p:txBody>
      </p:sp>
    </p:spTree>
    <p:extLst>
      <p:ext uri="{BB962C8B-B14F-4D97-AF65-F5344CB8AC3E}">
        <p14:creationId xmlns:p14="http://schemas.microsoft.com/office/powerpoint/2010/main" val="323962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300">
        <p:fade/>
      </p:transition>
    </mc:Choice>
    <mc:Fallback>
      <p:transition spd="med" advClick="0" advTm="4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CA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ed&#10;&#10;Description automatically generated">
            <a:extLst>
              <a:ext uri="{FF2B5EF4-FFF2-40B4-BE49-F238E27FC236}">
                <a16:creationId xmlns:a16="http://schemas.microsoft.com/office/drawing/2014/main" id="{E212FFA5-8F8B-4F15-A29E-AFAE98B38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787400"/>
            <a:ext cx="1234444" cy="1320800"/>
          </a:xfrm>
          <a:prstGeom prst="rect">
            <a:avLst/>
          </a:prstGeom>
        </p:spPr>
      </p:pic>
      <p:pic>
        <p:nvPicPr>
          <p:cNvPr id="12" name="Picture 11" descr="A picture containing bed&#10;&#10;Description automatically generated">
            <a:extLst>
              <a:ext uri="{FF2B5EF4-FFF2-40B4-BE49-F238E27FC236}">
                <a16:creationId xmlns:a16="http://schemas.microsoft.com/office/drawing/2014/main" id="{88B7884A-9314-49EF-8DC9-6F9FE1C8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787400"/>
            <a:ext cx="1234444" cy="1320800"/>
          </a:xfrm>
          <a:prstGeom prst="rect">
            <a:avLst/>
          </a:prstGeom>
        </p:spPr>
      </p:pic>
      <p:pic>
        <p:nvPicPr>
          <p:cNvPr id="14" name="Picture 13" descr="A picture containing bed&#10;&#10;Description automatically generated">
            <a:extLst>
              <a:ext uri="{FF2B5EF4-FFF2-40B4-BE49-F238E27FC236}">
                <a16:creationId xmlns:a16="http://schemas.microsoft.com/office/drawing/2014/main" id="{B75E9E34-F5AF-44D6-ACF4-EC4F4B9D6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787400"/>
            <a:ext cx="1234444" cy="1320800"/>
          </a:xfrm>
          <a:prstGeom prst="rect">
            <a:avLst/>
          </a:prstGeom>
        </p:spPr>
      </p:pic>
      <p:pic>
        <p:nvPicPr>
          <p:cNvPr id="15" name="Picture 14" descr="A picture containing bed&#10;&#10;Description automatically generated">
            <a:extLst>
              <a:ext uri="{FF2B5EF4-FFF2-40B4-BE49-F238E27FC236}">
                <a16:creationId xmlns:a16="http://schemas.microsoft.com/office/drawing/2014/main" id="{3CC93E7B-DBD1-49A6-B8FF-D920FB5E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787400"/>
            <a:ext cx="1234444" cy="1320800"/>
          </a:xfrm>
          <a:prstGeom prst="rect">
            <a:avLst/>
          </a:prstGeom>
        </p:spPr>
      </p:pic>
      <p:pic>
        <p:nvPicPr>
          <p:cNvPr id="18" name="Picture 17" descr="A picture containing bed&#10;&#10;Description automatically generated">
            <a:extLst>
              <a:ext uri="{FF2B5EF4-FFF2-40B4-BE49-F238E27FC236}">
                <a16:creationId xmlns:a16="http://schemas.microsoft.com/office/drawing/2014/main" id="{1192C454-AA63-4D23-A070-F492A23A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787400"/>
            <a:ext cx="1234444" cy="1320800"/>
          </a:xfrm>
          <a:prstGeom prst="rect">
            <a:avLst/>
          </a:prstGeom>
        </p:spPr>
      </p:pic>
      <p:pic>
        <p:nvPicPr>
          <p:cNvPr id="19" name="Picture 18" descr="A picture containing bed&#10;&#10;Description automatically generated">
            <a:extLst>
              <a:ext uri="{FF2B5EF4-FFF2-40B4-BE49-F238E27FC236}">
                <a16:creationId xmlns:a16="http://schemas.microsoft.com/office/drawing/2014/main" id="{B0E6E1EC-5D0B-40CB-9430-7B48BB951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787400"/>
            <a:ext cx="1234444" cy="1320800"/>
          </a:xfrm>
          <a:prstGeom prst="rect">
            <a:avLst/>
          </a:prstGeom>
        </p:spPr>
      </p:pic>
      <p:pic>
        <p:nvPicPr>
          <p:cNvPr id="20" name="Picture 19" descr="A picture containing bed&#10;&#10;Description automatically generated">
            <a:extLst>
              <a:ext uri="{FF2B5EF4-FFF2-40B4-BE49-F238E27FC236}">
                <a16:creationId xmlns:a16="http://schemas.microsoft.com/office/drawing/2014/main" id="{6EB8DA98-55F0-4D18-BD25-3008A9E3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2108200"/>
            <a:ext cx="1234444" cy="1320800"/>
          </a:xfrm>
          <a:prstGeom prst="rect">
            <a:avLst/>
          </a:prstGeom>
        </p:spPr>
      </p:pic>
      <p:pic>
        <p:nvPicPr>
          <p:cNvPr id="21" name="Picture 20" descr="A picture containing bed&#10;&#10;Description automatically generated">
            <a:extLst>
              <a:ext uri="{FF2B5EF4-FFF2-40B4-BE49-F238E27FC236}">
                <a16:creationId xmlns:a16="http://schemas.microsoft.com/office/drawing/2014/main" id="{F1DF5091-3C03-4AAB-95BF-24AAD7CBD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2108200"/>
            <a:ext cx="1234444" cy="1320800"/>
          </a:xfrm>
          <a:prstGeom prst="rect">
            <a:avLst/>
          </a:prstGeom>
        </p:spPr>
      </p:pic>
      <p:pic>
        <p:nvPicPr>
          <p:cNvPr id="23" name="Picture 22" descr="A picture containing bed&#10;&#10;Description automatically generated">
            <a:extLst>
              <a:ext uri="{FF2B5EF4-FFF2-40B4-BE49-F238E27FC236}">
                <a16:creationId xmlns:a16="http://schemas.microsoft.com/office/drawing/2014/main" id="{7445C049-B97E-4460-8133-D85F14E5C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2108200"/>
            <a:ext cx="1234444" cy="1320800"/>
          </a:xfrm>
          <a:prstGeom prst="rect">
            <a:avLst/>
          </a:prstGeom>
        </p:spPr>
      </p:pic>
      <p:pic>
        <p:nvPicPr>
          <p:cNvPr id="24" name="Picture 23" descr="A picture containing bed&#10;&#10;Description automatically generated">
            <a:extLst>
              <a:ext uri="{FF2B5EF4-FFF2-40B4-BE49-F238E27FC236}">
                <a16:creationId xmlns:a16="http://schemas.microsoft.com/office/drawing/2014/main" id="{5008B780-8186-4D5E-B54E-A12BA20C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2108200"/>
            <a:ext cx="1234444" cy="1320800"/>
          </a:xfrm>
          <a:prstGeom prst="rect">
            <a:avLst/>
          </a:prstGeom>
        </p:spPr>
      </p:pic>
      <p:pic>
        <p:nvPicPr>
          <p:cNvPr id="25" name="Picture 24" descr="A picture containing bed&#10;&#10;Description automatically generated">
            <a:extLst>
              <a:ext uri="{FF2B5EF4-FFF2-40B4-BE49-F238E27FC236}">
                <a16:creationId xmlns:a16="http://schemas.microsoft.com/office/drawing/2014/main" id="{E299C4C5-81FF-43E3-95C7-F34712C69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2108200"/>
            <a:ext cx="1234444" cy="1320800"/>
          </a:xfrm>
          <a:prstGeom prst="rect">
            <a:avLst/>
          </a:prstGeom>
        </p:spPr>
      </p:pic>
      <p:pic>
        <p:nvPicPr>
          <p:cNvPr id="26" name="Picture 25" descr="A picture containing bed&#10;&#10;Description automatically generated">
            <a:extLst>
              <a:ext uri="{FF2B5EF4-FFF2-40B4-BE49-F238E27FC236}">
                <a16:creationId xmlns:a16="http://schemas.microsoft.com/office/drawing/2014/main" id="{3E1DE226-EFA0-47B5-8439-EEAD09DD6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2108200"/>
            <a:ext cx="1234444" cy="1320800"/>
          </a:xfrm>
          <a:prstGeom prst="rect">
            <a:avLst/>
          </a:prstGeom>
        </p:spPr>
      </p:pic>
      <p:pic>
        <p:nvPicPr>
          <p:cNvPr id="27" name="Picture 26" descr="A picture containing bed&#10;&#10;Description automatically generated">
            <a:extLst>
              <a:ext uri="{FF2B5EF4-FFF2-40B4-BE49-F238E27FC236}">
                <a16:creationId xmlns:a16="http://schemas.microsoft.com/office/drawing/2014/main" id="{610A8528-06E1-4AAA-A6CB-B7A94B7A2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3429000"/>
            <a:ext cx="1234444" cy="1320800"/>
          </a:xfrm>
          <a:prstGeom prst="rect">
            <a:avLst/>
          </a:prstGeom>
        </p:spPr>
      </p:pic>
      <p:pic>
        <p:nvPicPr>
          <p:cNvPr id="28" name="Picture 27" descr="A picture containing bed&#10;&#10;Description automatically generated">
            <a:extLst>
              <a:ext uri="{FF2B5EF4-FFF2-40B4-BE49-F238E27FC236}">
                <a16:creationId xmlns:a16="http://schemas.microsoft.com/office/drawing/2014/main" id="{E87C73F6-1133-4322-B6DE-0B0723F6E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3429000"/>
            <a:ext cx="1234444" cy="1320800"/>
          </a:xfrm>
          <a:prstGeom prst="rect">
            <a:avLst/>
          </a:prstGeom>
        </p:spPr>
      </p:pic>
      <p:pic>
        <p:nvPicPr>
          <p:cNvPr id="29" name="Picture 28" descr="A picture containing bed&#10;&#10;Description automatically generated">
            <a:extLst>
              <a:ext uri="{FF2B5EF4-FFF2-40B4-BE49-F238E27FC236}">
                <a16:creationId xmlns:a16="http://schemas.microsoft.com/office/drawing/2014/main" id="{4CFCD9BA-1B1A-4C00-8CC3-6DD95A0C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3429000"/>
            <a:ext cx="1234444" cy="1320800"/>
          </a:xfrm>
          <a:prstGeom prst="rect">
            <a:avLst/>
          </a:prstGeom>
        </p:spPr>
      </p:pic>
      <p:pic>
        <p:nvPicPr>
          <p:cNvPr id="30" name="Picture 29" descr="A picture containing bed&#10;&#10;Description automatically generated">
            <a:extLst>
              <a:ext uri="{FF2B5EF4-FFF2-40B4-BE49-F238E27FC236}">
                <a16:creationId xmlns:a16="http://schemas.microsoft.com/office/drawing/2014/main" id="{70B72051-8F34-4A3D-BB7F-188CE9DF8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3429000"/>
            <a:ext cx="1234444" cy="1320800"/>
          </a:xfrm>
          <a:prstGeom prst="rect">
            <a:avLst/>
          </a:prstGeom>
        </p:spPr>
      </p:pic>
      <p:pic>
        <p:nvPicPr>
          <p:cNvPr id="31" name="Picture 30" descr="A picture containing bed&#10;&#10;Description automatically generated">
            <a:extLst>
              <a:ext uri="{FF2B5EF4-FFF2-40B4-BE49-F238E27FC236}">
                <a16:creationId xmlns:a16="http://schemas.microsoft.com/office/drawing/2014/main" id="{7CE8FB22-E8D3-40F0-820A-6D976EC53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3429000"/>
            <a:ext cx="1234444" cy="1320800"/>
          </a:xfrm>
          <a:prstGeom prst="rect">
            <a:avLst/>
          </a:prstGeom>
        </p:spPr>
      </p:pic>
      <p:pic>
        <p:nvPicPr>
          <p:cNvPr id="32" name="Picture 31" descr="A picture containing bed&#10;&#10;Description automatically generated">
            <a:extLst>
              <a:ext uri="{FF2B5EF4-FFF2-40B4-BE49-F238E27FC236}">
                <a16:creationId xmlns:a16="http://schemas.microsoft.com/office/drawing/2014/main" id="{DC7BBF43-8D56-4707-BDB3-E725B4C49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3429000"/>
            <a:ext cx="1234444" cy="1320800"/>
          </a:xfrm>
          <a:prstGeom prst="rect">
            <a:avLst/>
          </a:prstGeom>
        </p:spPr>
      </p:pic>
      <p:pic>
        <p:nvPicPr>
          <p:cNvPr id="33" name="Picture 32" descr="A picture containing bed&#10;&#10;Description automatically generated">
            <a:extLst>
              <a:ext uri="{FF2B5EF4-FFF2-40B4-BE49-F238E27FC236}">
                <a16:creationId xmlns:a16="http://schemas.microsoft.com/office/drawing/2014/main" id="{B15CDEA8-3618-4C17-8388-D6EE47499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8" y="4749800"/>
            <a:ext cx="1234444" cy="1320800"/>
          </a:xfrm>
          <a:prstGeom prst="rect">
            <a:avLst/>
          </a:prstGeom>
        </p:spPr>
      </p:pic>
      <p:pic>
        <p:nvPicPr>
          <p:cNvPr id="34" name="Picture 33" descr="A picture containing bed&#10;&#10;Description automatically generated">
            <a:extLst>
              <a:ext uri="{FF2B5EF4-FFF2-40B4-BE49-F238E27FC236}">
                <a16:creationId xmlns:a16="http://schemas.microsoft.com/office/drawing/2014/main" id="{4C2349E5-CD4C-40B0-A3D3-E4119F0F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82" y="4749800"/>
            <a:ext cx="1234444" cy="1320800"/>
          </a:xfrm>
          <a:prstGeom prst="rect">
            <a:avLst/>
          </a:prstGeom>
        </p:spPr>
      </p:pic>
      <p:pic>
        <p:nvPicPr>
          <p:cNvPr id="35" name="Picture 34" descr="A picture containing bed&#10;&#10;Description automatically generated">
            <a:extLst>
              <a:ext uri="{FF2B5EF4-FFF2-40B4-BE49-F238E27FC236}">
                <a16:creationId xmlns:a16="http://schemas.microsoft.com/office/drawing/2014/main" id="{B70F6C8E-16F3-422D-B502-01CCD3739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26" y="4749800"/>
            <a:ext cx="1234444" cy="1320800"/>
          </a:xfrm>
          <a:prstGeom prst="rect">
            <a:avLst/>
          </a:prstGeom>
        </p:spPr>
      </p:pic>
      <p:pic>
        <p:nvPicPr>
          <p:cNvPr id="36" name="Picture 35" descr="A picture containing bed&#10;&#10;Description automatically generated">
            <a:extLst>
              <a:ext uri="{FF2B5EF4-FFF2-40B4-BE49-F238E27FC236}">
                <a16:creationId xmlns:a16="http://schemas.microsoft.com/office/drawing/2014/main" id="{1EEDD879-22E7-426B-8E76-DE21E9E9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43" y="4749800"/>
            <a:ext cx="1234444" cy="1320800"/>
          </a:xfrm>
          <a:prstGeom prst="rect">
            <a:avLst/>
          </a:prstGeom>
        </p:spPr>
      </p:pic>
      <p:pic>
        <p:nvPicPr>
          <p:cNvPr id="37" name="Picture 36" descr="A picture containing bed&#10;&#10;Description automatically generated">
            <a:extLst>
              <a:ext uri="{FF2B5EF4-FFF2-40B4-BE49-F238E27FC236}">
                <a16:creationId xmlns:a16="http://schemas.microsoft.com/office/drawing/2014/main" id="{1513F0CE-37AE-47CD-863D-2F2C20BA0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7" y="4749800"/>
            <a:ext cx="1234444" cy="1320800"/>
          </a:xfrm>
          <a:prstGeom prst="rect">
            <a:avLst/>
          </a:prstGeom>
        </p:spPr>
      </p:pic>
      <p:pic>
        <p:nvPicPr>
          <p:cNvPr id="38" name="Picture 37" descr="A picture containing bed&#10;&#10;Description automatically generated">
            <a:extLst>
              <a:ext uri="{FF2B5EF4-FFF2-40B4-BE49-F238E27FC236}">
                <a16:creationId xmlns:a16="http://schemas.microsoft.com/office/drawing/2014/main" id="{F03F63B1-1B8A-4130-9D20-2B9DBAE4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31" y="4749800"/>
            <a:ext cx="1234444" cy="1320800"/>
          </a:xfrm>
          <a:prstGeom prst="rect">
            <a:avLst/>
          </a:prstGeom>
        </p:spPr>
      </p:pic>
      <p:pic>
        <p:nvPicPr>
          <p:cNvPr id="39" name="Picture 38" descr="A picture containing bed&#10;&#10;Description automatically generated">
            <a:extLst>
              <a:ext uri="{FF2B5EF4-FFF2-40B4-BE49-F238E27FC236}">
                <a16:creationId xmlns:a16="http://schemas.microsoft.com/office/drawing/2014/main" id="{06D273DE-3DF2-4389-80D2-3906AC7F8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787400"/>
            <a:ext cx="1234444" cy="1320800"/>
          </a:xfrm>
          <a:prstGeom prst="rect">
            <a:avLst/>
          </a:prstGeom>
        </p:spPr>
      </p:pic>
      <p:pic>
        <p:nvPicPr>
          <p:cNvPr id="40" name="Picture 39" descr="A picture containing bed&#10;&#10;Description automatically generated">
            <a:extLst>
              <a:ext uri="{FF2B5EF4-FFF2-40B4-BE49-F238E27FC236}">
                <a16:creationId xmlns:a16="http://schemas.microsoft.com/office/drawing/2014/main" id="{B10F8C2D-6CD0-493C-AD2D-5FD9ABF02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787400"/>
            <a:ext cx="1234444" cy="1320800"/>
          </a:xfrm>
          <a:prstGeom prst="rect">
            <a:avLst/>
          </a:prstGeom>
        </p:spPr>
      </p:pic>
      <p:pic>
        <p:nvPicPr>
          <p:cNvPr id="41" name="Picture 40" descr="A picture containing bed&#10;&#10;Description automatically generated">
            <a:extLst>
              <a:ext uri="{FF2B5EF4-FFF2-40B4-BE49-F238E27FC236}">
                <a16:creationId xmlns:a16="http://schemas.microsoft.com/office/drawing/2014/main" id="{D2877045-9EB5-4EC9-9E0D-9979F1E73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2108200"/>
            <a:ext cx="1234444" cy="1320800"/>
          </a:xfrm>
          <a:prstGeom prst="rect">
            <a:avLst/>
          </a:prstGeom>
        </p:spPr>
      </p:pic>
      <p:pic>
        <p:nvPicPr>
          <p:cNvPr id="42" name="Picture 41" descr="A picture containing bed&#10;&#10;Description automatically generated">
            <a:extLst>
              <a:ext uri="{FF2B5EF4-FFF2-40B4-BE49-F238E27FC236}">
                <a16:creationId xmlns:a16="http://schemas.microsoft.com/office/drawing/2014/main" id="{827F4665-A236-4719-8607-7B5C2457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2108200"/>
            <a:ext cx="1234444" cy="1320800"/>
          </a:xfrm>
          <a:prstGeom prst="rect">
            <a:avLst/>
          </a:prstGeom>
        </p:spPr>
      </p:pic>
      <p:pic>
        <p:nvPicPr>
          <p:cNvPr id="43" name="Picture 42" descr="A picture containing bed&#10;&#10;Description automatically generated">
            <a:extLst>
              <a:ext uri="{FF2B5EF4-FFF2-40B4-BE49-F238E27FC236}">
                <a16:creationId xmlns:a16="http://schemas.microsoft.com/office/drawing/2014/main" id="{5D81D52F-916A-499A-A3B2-C2035FD7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3429000"/>
            <a:ext cx="1234444" cy="1320800"/>
          </a:xfrm>
          <a:prstGeom prst="rect">
            <a:avLst/>
          </a:prstGeom>
        </p:spPr>
      </p:pic>
      <p:pic>
        <p:nvPicPr>
          <p:cNvPr id="44" name="Picture 43" descr="A picture containing bed&#10;&#10;Description automatically generated">
            <a:extLst>
              <a:ext uri="{FF2B5EF4-FFF2-40B4-BE49-F238E27FC236}">
                <a16:creationId xmlns:a16="http://schemas.microsoft.com/office/drawing/2014/main" id="{BCEE0E39-13CC-4AEF-BB6F-C7A8C75AD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3429000"/>
            <a:ext cx="1234444" cy="1320800"/>
          </a:xfrm>
          <a:prstGeom prst="rect">
            <a:avLst/>
          </a:prstGeom>
        </p:spPr>
      </p:pic>
      <p:pic>
        <p:nvPicPr>
          <p:cNvPr id="45" name="Picture 44" descr="A picture containing bed&#10;&#10;Description automatically generated">
            <a:extLst>
              <a:ext uri="{FF2B5EF4-FFF2-40B4-BE49-F238E27FC236}">
                <a16:creationId xmlns:a16="http://schemas.microsoft.com/office/drawing/2014/main" id="{097822D6-660F-4B70-8EB7-C1C8735D8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75" y="4749800"/>
            <a:ext cx="1234444" cy="1320800"/>
          </a:xfrm>
          <a:prstGeom prst="rect">
            <a:avLst/>
          </a:prstGeom>
        </p:spPr>
      </p:pic>
      <p:pic>
        <p:nvPicPr>
          <p:cNvPr id="46" name="Picture 45" descr="A picture containing bed&#10;&#10;Description automatically generated">
            <a:extLst>
              <a:ext uri="{FF2B5EF4-FFF2-40B4-BE49-F238E27FC236}">
                <a16:creationId xmlns:a16="http://schemas.microsoft.com/office/drawing/2014/main" id="{28B845DF-792B-41CA-8860-C21292FFC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9" y="4749800"/>
            <a:ext cx="1234444" cy="1320800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53630759-8EB8-4125-A4C8-867A7D22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407" y="1108075"/>
            <a:ext cx="10637187" cy="4641850"/>
          </a:xfrm>
        </p:spPr>
        <p:txBody>
          <a:bodyPr>
            <a:noAutofit/>
          </a:bodyPr>
          <a:lstStyle/>
          <a:p>
            <a:pPr algn="ctr"/>
            <a:r>
              <a:rPr lang="en-AU" sz="30000" b="1" dirty="0">
                <a:solidFill>
                  <a:srgbClr val="357F5A">
                    <a:alpha val="95000"/>
                  </a:srgbClr>
                </a:solidFill>
              </a:rPr>
              <a:t>830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4C38A18-FE93-4C37-87A4-7CFB4F6ACBDB}"/>
              </a:ext>
            </a:extLst>
          </p:cNvPr>
          <p:cNvSpPr txBox="1">
            <a:spLocks/>
          </p:cNvSpPr>
          <p:nvPr/>
        </p:nvSpPr>
        <p:spPr>
          <a:xfrm>
            <a:off x="757420" y="1108075"/>
            <a:ext cx="10637187" cy="4641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30000" b="1" dirty="0">
                <a:solidFill>
                  <a:srgbClr val="357F5A">
                    <a:alpha val="95000"/>
                  </a:srgbClr>
                </a:solidFill>
              </a:rPr>
              <a:t>384</a:t>
            </a:r>
          </a:p>
        </p:txBody>
      </p:sp>
    </p:spTree>
    <p:extLst>
      <p:ext uri="{BB962C8B-B14F-4D97-AF65-F5344CB8AC3E}">
        <p14:creationId xmlns:p14="http://schemas.microsoft.com/office/powerpoint/2010/main" val="244704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300">
        <p:fade/>
      </p:transition>
    </mc:Choice>
    <mc:Fallback>
      <p:transition spd="med" advClick="0" advTm="10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9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8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1DB8B1-F1F1-4F06-B8C7-1BD3578EF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641406"/>
              </p:ext>
            </p:extLst>
          </p:nvPr>
        </p:nvGraphicFramePr>
        <p:xfrm>
          <a:off x="266700" y="171450"/>
          <a:ext cx="11563350" cy="645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70B9BF-6A81-4984-AB8D-FC41FC3D796E}"/>
              </a:ext>
            </a:extLst>
          </p:cNvPr>
          <p:cNvSpPr/>
          <p:nvPr/>
        </p:nvSpPr>
        <p:spPr>
          <a:xfrm>
            <a:off x="387350" y="6127750"/>
            <a:ext cx="266700" cy="222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F9C97E7-1902-49C7-9DF0-A31DBBB7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831" y="4051300"/>
            <a:ext cx="6366669" cy="2578100"/>
          </a:xfrm>
        </p:spPr>
        <p:txBody>
          <a:bodyPr>
            <a:noAutofit/>
          </a:bodyPr>
          <a:lstStyle/>
          <a:p>
            <a:pPr algn="r"/>
            <a:r>
              <a:rPr lang="en-AU" sz="18000" b="1" dirty="0">
                <a:solidFill>
                  <a:srgbClr val="0070C0">
                    <a:alpha val="90000"/>
                  </a:srgbClr>
                </a:solidFill>
              </a:rPr>
              <a:t>3960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AD3F1FB-2908-4FAF-9A3E-578947F3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9456" y="4143194"/>
            <a:ext cx="4143375" cy="2119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AAB3F-3012-4EFC-BEF8-6D32CD318A3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04742">
            <a:off x="2910019" y="870424"/>
            <a:ext cx="2573796" cy="25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09318"/>
      </p:ext>
    </p:extLst>
  </p:cSld>
  <p:clrMapOvr>
    <a:masterClrMapping/>
  </p:clrMapOvr>
  <p:transition spd="med" advClick="0" advTm="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1DB8B1-F1F1-4F06-B8C7-1BD3578EF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319398"/>
              </p:ext>
            </p:extLst>
          </p:nvPr>
        </p:nvGraphicFramePr>
        <p:xfrm>
          <a:off x="266700" y="171450"/>
          <a:ext cx="11563350" cy="6457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70B9BF-6A81-4984-AB8D-FC41FC3D796E}"/>
              </a:ext>
            </a:extLst>
          </p:cNvPr>
          <p:cNvSpPr/>
          <p:nvPr/>
        </p:nvSpPr>
        <p:spPr>
          <a:xfrm>
            <a:off x="387350" y="6127750"/>
            <a:ext cx="266700" cy="222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5A5744-965D-4B49-990E-17408EDB1DAA}"/>
              </a:ext>
            </a:extLst>
          </p:cNvPr>
          <p:cNvCxnSpPr>
            <a:cxnSpLocks/>
          </p:cNvCxnSpPr>
          <p:nvPr/>
        </p:nvCxnSpPr>
        <p:spPr>
          <a:xfrm>
            <a:off x="1911350" y="4792981"/>
            <a:ext cx="1041400" cy="861059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EF997-70B4-463D-93C8-199EBD134441}"/>
              </a:ext>
            </a:extLst>
          </p:cNvPr>
          <p:cNvCxnSpPr>
            <a:cxnSpLocks/>
          </p:cNvCxnSpPr>
          <p:nvPr/>
        </p:nvCxnSpPr>
        <p:spPr>
          <a:xfrm flipV="1">
            <a:off x="1911350" y="3284219"/>
            <a:ext cx="3175000" cy="1501142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2F7314-A327-473F-A1B4-307F29015859}"/>
              </a:ext>
            </a:extLst>
          </p:cNvPr>
          <p:cNvCxnSpPr>
            <a:cxnSpLocks/>
          </p:cNvCxnSpPr>
          <p:nvPr/>
        </p:nvCxnSpPr>
        <p:spPr>
          <a:xfrm flipV="1">
            <a:off x="1911350" y="2080260"/>
            <a:ext cx="4565650" cy="2712721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3C7A4B-023E-4E31-AFD9-FF6F5E0C3FEE}"/>
              </a:ext>
            </a:extLst>
          </p:cNvPr>
          <p:cNvCxnSpPr>
            <a:cxnSpLocks/>
          </p:cNvCxnSpPr>
          <p:nvPr/>
        </p:nvCxnSpPr>
        <p:spPr>
          <a:xfrm flipV="1">
            <a:off x="1911350" y="3060700"/>
            <a:ext cx="6384925" cy="1724660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FF4121-5D9B-44E9-ADCD-1F7B980196C6}"/>
              </a:ext>
            </a:extLst>
          </p:cNvPr>
          <p:cNvCxnSpPr>
            <a:cxnSpLocks/>
          </p:cNvCxnSpPr>
          <p:nvPr/>
        </p:nvCxnSpPr>
        <p:spPr>
          <a:xfrm flipV="1">
            <a:off x="1911350" y="1775459"/>
            <a:ext cx="7327900" cy="3012442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183F8B-2CD5-4114-8DC9-69325AC37B40}"/>
              </a:ext>
            </a:extLst>
          </p:cNvPr>
          <p:cNvCxnSpPr>
            <a:cxnSpLocks/>
          </p:cNvCxnSpPr>
          <p:nvPr/>
        </p:nvCxnSpPr>
        <p:spPr>
          <a:xfrm flipV="1">
            <a:off x="2952671" y="3284220"/>
            <a:ext cx="2138442" cy="2369821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AFAD8C-D3BE-4910-B84E-3972D4EEB7CF}"/>
              </a:ext>
            </a:extLst>
          </p:cNvPr>
          <p:cNvCxnSpPr>
            <a:cxnSpLocks/>
          </p:cNvCxnSpPr>
          <p:nvPr/>
        </p:nvCxnSpPr>
        <p:spPr>
          <a:xfrm flipV="1">
            <a:off x="2952750" y="2080260"/>
            <a:ext cx="3524250" cy="3573781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20EE06-6C5B-4418-A03C-83614ED0E2F8}"/>
              </a:ext>
            </a:extLst>
          </p:cNvPr>
          <p:cNvCxnSpPr>
            <a:cxnSpLocks/>
          </p:cNvCxnSpPr>
          <p:nvPr/>
        </p:nvCxnSpPr>
        <p:spPr>
          <a:xfrm flipV="1">
            <a:off x="2952750" y="3060700"/>
            <a:ext cx="5313363" cy="2593340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2DFA85-FCCE-4364-A99A-E1E541B73DC8}"/>
              </a:ext>
            </a:extLst>
          </p:cNvPr>
          <p:cNvCxnSpPr>
            <a:cxnSpLocks/>
          </p:cNvCxnSpPr>
          <p:nvPr/>
        </p:nvCxnSpPr>
        <p:spPr>
          <a:xfrm flipV="1">
            <a:off x="2952750" y="1770377"/>
            <a:ext cx="6286500" cy="3883664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BCD256-8530-4E80-8BC8-650FF50C7798}"/>
              </a:ext>
            </a:extLst>
          </p:cNvPr>
          <p:cNvCxnSpPr>
            <a:cxnSpLocks/>
          </p:cNvCxnSpPr>
          <p:nvPr/>
        </p:nvCxnSpPr>
        <p:spPr>
          <a:xfrm flipV="1">
            <a:off x="5086350" y="2059939"/>
            <a:ext cx="1390650" cy="1224281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87A903-9F77-49AD-A84C-5AAEEEC1453A}"/>
              </a:ext>
            </a:extLst>
          </p:cNvPr>
          <p:cNvCxnSpPr>
            <a:cxnSpLocks/>
          </p:cNvCxnSpPr>
          <p:nvPr/>
        </p:nvCxnSpPr>
        <p:spPr>
          <a:xfrm flipV="1">
            <a:off x="5086350" y="3050540"/>
            <a:ext cx="3209925" cy="226060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5F1125-2804-47D7-8B0B-6453DEB9C18C}"/>
              </a:ext>
            </a:extLst>
          </p:cNvPr>
          <p:cNvCxnSpPr>
            <a:cxnSpLocks/>
          </p:cNvCxnSpPr>
          <p:nvPr/>
        </p:nvCxnSpPr>
        <p:spPr>
          <a:xfrm flipV="1">
            <a:off x="5091113" y="1775457"/>
            <a:ext cx="4148137" cy="1503683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7402B65-5620-4A69-9BAD-E12FF8B4A4ED}"/>
              </a:ext>
            </a:extLst>
          </p:cNvPr>
          <p:cNvCxnSpPr>
            <a:cxnSpLocks/>
          </p:cNvCxnSpPr>
          <p:nvPr/>
        </p:nvCxnSpPr>
        <p:spPr>
          <a:xfrm>
            <a:off x="6477000" y="2080260"/>
            <a:ext cx="1804035" cy="985521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153A9A-83D5-41D6-A61B-19022EFFF507}"/>
              </a:ext>
            </a:extLst>
          </p:cNvPr>
          <p:cNvCxnSpPr>
            <a:cxnSpLocks/>
          </p:cNvCxnSpPr>
          <p:nvPr/>
        </p:nvCxnSpPr>
        <p:spPr>
          <a:xfrm flipV="1">
            <a:off x="6477000" y="1775458"/>
            <a:ext cx="2762250" cy="304803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33EE69-4373-46BE-B23D-5879692CBF7F}"/>
              </a:ext>
            </a:extLst>
          </p:cNvPr>
          <p:cNvCxnSpPr>
            <a:cxnSpLocks/>
          </p:cNvCxnSpPr>
          <p:nvPr/>
        </p:nvCxnSpPr>
        <p:spPr>
          <a:xfrm flipV="1">
            <a:off x="8281035" y="1770379"/>
            <a:ext cx="958215" cy="1280162"/>
          </a:xfrm>
          <a:prstGeom prst="straightConnector1">
            <a:avLst/>
          </a:prstGeom>
          <a:ln w="19050" cap="rnd">
            <a:solidFill>
              <a:srgbClr val="0000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BA6C58CD-7C92-4513-BC76-BD3A767FFCE0}"/>
              </a:ext>
            </a:extLst>
          </p:cNvPr>
          <p:cNvSpPr txBox="1">
            <a:spLocks/>
          </p:cNvSpPr>
          <p:nvPr/>
        </p:nvSpPr>
        <p:spPr>
          <a:xfrm>
            <a:off x="4872831" y="4051300"/>
            <a:ext cx="6366669" cy="25781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AU" sz="18000" b="1" dirty="0">
                <a:solidFill>
                  <a:srgbClr val="0070C0">
                    <a:alpha val="90000"/>
                  </a:srgbClr>
                </a:solidFill>
              </a:rPr>
              <a:t>71499</a:t>
            </a:r>
          </a:p>
        </p:txBody>
      </p:sp>
    </p:spTree>
    <p:extLst>
      <p:ext uri="{BB962C8B-B14F-4D97-AF65-F5344CB8AC3E}">
        <p14:creationId xmlns:p14="http://schemas.microsoft.com/office/powerpoint/2010/main" val="3814631722"/>
      </p:ext>
    </p:extLst>
  </p:cSld>
  <p:clrMapOvr>
    <a:masterClrMapping/>
  </p:clrMapOvr>
  <p:transition spd="slow" advClick="0" advTm="103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4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8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2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6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4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4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8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4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2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4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6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4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4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4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4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8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4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42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4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6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4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74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6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D2075A-2E77-4AD7-ADD4-08F9EE0B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6" y="276224"/>
            <a:ext cx="12007453" cy="6403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64FC0E-0980-41AA-8C09-3395CE10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t="922" r="53545" b="9718"/>
          <a:stretch/>
        </p:blipFill>
        <p:spPr>
          <a:xfrm>
            <a:off x="857250" y="335280"/>
            <a:ext cx="4905375" cy="57226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395AA4-AD75-414B-84C4-808EE4167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3" t="922" r="11423" b="9718"/>
          <a:stretch/>
        </p:blipFill>
        <p:spPr>
          <a:xfrm>
            <a:off x="5936455" y="335280"/>
            <a:ext cx="4883945" cy="57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1743"/>
      </p:ext>
    </p:extLst>
  </p:cSld>
  <p:clrMapOvr>
    <a:masterClrMapping/>
  </p:clrMapOvr>
  <p:transition spd="slow" advClick="0" advTm="2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73F00E-AB6F-402D-A411-FEBD7B3A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231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42235"/>
      </p:ext>
    </p:extLst>
  </p:cSld>
  <p:clrMapOvr>
    <a:masterClrMapping/>
  </p:clrMapOvr>
  <p:transition spd="slow" advClick="0" advTm="50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84631D-547D-462E-8F76-1D5553017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309524"/>
            <a:ext cx="12191999" cy="231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03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14">
            <a:extLst>
              <a:ext uri="{FF2B5EF4-FFF2-40B4-BE49-F238E27FC236}">
                <a16:creationId xmlns:a16="http://schemas.microsoft.com/office/drawing/2014/main" id="{D09137B7-74C8-4936-97C2-213438F49390}"/>
              </a:ext>
            </a:extLst>
          </p:cNvPr>
          <p:cNvGraphicFramePr>
            <a:graphicFrameLocks noGrp="1"/>
          </p:cNvGraphicFramePr>
          <p:nvPr/>
        </p:nvGraphicFramePr>
        <p:xfrm>
          <a:off x="1733551" y="1562022"/>
          <a:ext cx="8724899" cy="3733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21867">
                  <a:extLst>
                    <a:ext uri="{9D8B030D-6E8A-4147-A177-3AD203B41FA5}">
                      <a16:colId xmlns:a16="http://schemas.microsoft.com/office/drawing/2014/main" val="1931098446"/>
                    </a:ext>
                  </a:extLst>
                </a:gridCol>
                <a:gridCol w="1832073">
                  <a:extLst>
                    <a:ext uri="{9D8B030D-6E8A-4147-A177-3AD203B41FA5}">
                      <a16:colId xmlns:a16="http://schemas.microsoft.com/office/drawing/2014/main" val="886567209"/>
                    </a:ext>
                  </a:extLst>
                </a:gridCol>
                <a:gridCol w="1996440">
                  <a:extLst>
                    <a:ext uri="{9D8B030D-6E8A-4147-A177-3AD203B41FA5}">
                      <a16:colId xmlns:a16="http://schemas.microsoft.com/office/drawing/2014/main" val="1664276942"/>
                    </a:ext>
                  </a:extLst>
                </a:gridCol>
                <a:gridCol w="1874519">
                  <a:extLst>
                    <a:ext uri="{9D8B030D-6E8A-4147-A177-3AD203B41FA5}">
                      <a16:colId xmlns:a16="http://schemas.microsoft.com/office/drawing/2014/main" val="3850932573"/>
                    </a:ext>
                  </a:extLst>
                </a:gridCol>
              </a:tblGrid>
              <a:tr h="414884"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>
                          <a:solidFill>
                            <a:schemeClr val="bg1"/>
                          </a:solidFill>
                        </a:rPr>
                        <a:t>Odds Ratio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>
                          <a:solidFill>
                            <a:schemeClr val="bg1"/>
                          </a:solidFill>
                        </a:rPr>
                        <a:t>CI.95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000" b="1" dirty="0">
                          <a:solidFill>
                            <a:schemeClr val="bg1"/>
                          </a:solidFill>
                        </a:rPr>
                        <a:t>p-Value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773018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Age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0.98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[0.96;1.00]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0.0230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385288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Diabetes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3.29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[1.91;5.69]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&lt; 1e-04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22931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Chronic liver disease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38.57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[13.01;114.31]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&lt; 1e-04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515212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Cardiac surgery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3.74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[2.08;6.71]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&lt; 1e-04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629058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Vasopressors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3.40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[2.04;5.64]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&lt; 1e-04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609896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APACHE II score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0.88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[0.80;0.98]</a:t>
                      </a:r>
                      <a:endParaRPr lang="en-AU" sz="18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0.0145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84587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APACHE III score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1.06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[1.02;1.09]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0.0004</a:t>
                      </a:r>
                      <a:endParaRPr lang="en-AU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02411"/>
                  </a:ext>
                </a:extLst>
              </a:tr>
              <a:tr h="414884"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Creatinine change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3.14</a:t>
                      </a:r>
                      <a:endParaRPr lang="en-AU" sz="18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[1.82;5.43]</a:t>
                      </a:r>
                      <a:endParaRPr lang="en-AU" sz="18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800" b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</a:rPr>
                        <a:t>&lt; 1e-04</a:t>
                      </a:r>
                      <a:endParaRPr lang="en-AU" sz="18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815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66726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oShape 97">
            <a:extLst>
              <a:ext uri="{FF2B5EF4-FFF2-40B4-BE49-F238E27FC236}">
                <a16:creationId xmlns:a16="http://schemas.microsoft.com/office/drawing/2014/main" id="{37A92982-5E9A-45F3-AF49-7DEBFA1637E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33550" y="1625421"/>
            <a:ext cx="87249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F84717F-2740-4C03-9225-B5131A1C0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7" y="1649234"/>
            <a:ext cx="8686799" cy="41433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D8DD0B0-A5E3-4E99-ABD3-B624E9DEE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7837" y="2063570"/>
            <a:ext cx="8686787" cy="2898775"/>
          </a:xfrm>
          <a:prstGeom prst="rect">
            <a:avLst/>
          </a:prstGeom>
          <a:solidFill>
            <a:srgbClr val="D4EF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6" name="Line 135">
            <a:extLst>
              <a:ext uri="{FF2B5EF4-FFF2-40B4-BE49-F238E27FC236}">
                <a16:creationId xmlns:a16="http://schemas.microsoft.com/office/drawing/2014/main" id="{564F49E8-E63E-4251-89A6-058AC35948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7738" y="1634946"/>
            <a:ext cx="0" cy="332740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7" name="Line 136">
            <a:extLst>
              <a:ext uri="{FF2B5EF4-FFF2-40B4-BE49-F238E27FC236}">
                <a16:creationId xmlns:a16="http://schemas.microsoft.com/office/drawing/2014/main" id="{85DFBF58-ABFD-44CB-8D2D-83EBB14B22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0187" y="1634946"/>
            <a:ext cx="12699" cy="332740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8" name="Line 137">
            <a:extLst>
              <a:ext uri="{FF2B5EF4-FFF2-40B4-BE49-F238E27FC236}">
                <a16:creationId xmlns:a16="http://schemas.microsoft.com/office/drawing/2014/main" id="{3F372FBB-6DBB-4456-A372-FF320739B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69324" y="1634946"/>
            <a:ext cx="23575" cy="332740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39" name="Line 138">
            <a:extLst>
              <a:ext uri="{FF2B5EF4-FFF2-40B4-BE49-F238E27FC236}">
                <a16:creationId xmlns:a16="http://schemas.microsoft.com/office/drawing/2014/main" id="{FF319CBB-DBF6-4A25-8DB5-B7F6A34CF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7838" y="1634946"/>
            <a:ext cx="0" cy="3327400"/>
          </a:xfrm>
          <a:prstGeom prst="line">
            <a:avLst/>
          </a:prstGeom>
          <a:noFill/>
          <a:ln w="2857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0" name="Line 139">
            <a:extLst>
              <a:ext uri="{FF2B5EF4-FFF2-40B4-BE49-F238E27FC236}">
                <a16:creationId xmlns:a16="http://schemas.microsoft.com/office/drawing/2014/main" id="{99A7F61F-132A-4DE6-94BB-6745F73CB2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4638" y="1634946"/>
            <a:ext cx="0" cy="3327400"/>
          </a:xfrm>
          <a:prstGeom prst="line">
            <a:avLst/>
          </a:prstGeom>
          <a:noFill/>
          <a:ln w="2857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1" name="Line 140">
            <a:extLst>
              <a:ext uri="{FF2B5EF4-FFF2-40B4-BE49-F238E27FC236}">
                <a16:creationId xmlns:a16="http://schemas.microsoft.com/office/drawing/2014/main" id="{B75CDEBA-0584-40ED-A3E6-41DB5E3FF2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3550" y="1649234"/>
            <a:ext cx="8715375" cy="0"/>
          </a:xfrm>
          <a:prstGeom prst="line">
            <a:avLst/>
          </a:prstGeom>
          <a:noFill/>
          <a:ln w="2857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2" name="Line 141">
            <a:extLst>
              <a:ext uri="{FF2B5EF4-FFF2-40B4-BE49-F238E27FC236}">
                <a16:creationId xmlns:a16="http://schemas.microsoft.com/office/drawing/2014/main" id="{0EE57212-2379-445C-8151-053F233E0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3550" y="4962346"/>
            <a:ext cx="8715375" cy="0"/>
          </a:xfrm>
          <a:prstGeom prst="line">
            <a:avLst/>
          </a:prstGeom>
          <a:noFill/>
          <a:ln w="28575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0BA6AB6-8634-482C-A741-6E18FEE7F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1463" y="1698446"/>
            <a:ext cx="106203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Variable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5958D25-0AE0-4886-A55C-6D1EDD0AB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1698446"/>
            <a:ext cx="13573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Odds Ratio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6C039C2-08A5-4FA3-AF71-BB6D8AB35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5" y="1698446"/>
            <a:ext cx="6921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CI.95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19B50B2-2C30-4134-A752-43F2E88FF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138" y="1698446"/>
            <a:ext cx="28416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7684D2E-CBB9-4070-818E-84DC3A686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488" y="1698446"/>
            <a:ext cx="2270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C945CB3-71DF-4415-88A1-1BC8C9D15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9100" y="1698446"/>
            <a:ext cx="768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D5E122B-7109-403B-946E-CE36F35E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2141359"/>
            <a:ext cx="4730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4341370-00AD-49DF-9035-22553B57B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2141359"/>
            <a:ext cx="5318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0.98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7E3684D-7056-4E5D-98B6-859937E03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2141359"/>
            <a:ext cx="1128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[0.96;1.00]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F8EC3CF-AEEC-446E-BB84-0E4830300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0038" y="2141359"/>
            <a:ext cx="758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0.0230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8B2A70B-67AF-4612-9F4B-DCD46884B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2555696"/>
            <a:ext cx="939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Diabetes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183A905-E9D6-4B68-8758-0BB436DFB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2555696"/>
            <a:ext cx="5318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3.29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084DD5F-4A78-48A3-92D8-38210A924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2555696"/>
            <a:ext cx="1128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[1.91;5.69]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77599DF-EE05-4AEF-9646-A775AF64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63" y="2555696"/>
            <a:ext cx="5127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&lt; 1e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3E74311-9A0A-4315-A09F-44B78767B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400" y="2555696"/>
            <a:ext cx="190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B5624C3-EDEA-4676-A873-0E3626652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2555696"/>
            <a:ext cx="3508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09652B7-7ACD-4120-9696-DD344E9CD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2971621"/>
            <a:ext cx="20193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Chronic liver disease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4B2CBD8-611A-4889-96E0-6B36AFEBA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2971621"/>
            <a:ext cx="6445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38.57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5C56DBC-5014-4A4D-8CC4-A8627A927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8325" y="2971621"/>
            <a:ext cx="147955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[13.01;114.31]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B0C75FCA-BBD2-40C4-8BB7-058FA09E8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63" y="2971621"/>
            <a:ext cx="51276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&lt; 1e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47F7639-B6E6-4C77-A96C-982F726F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400" y="2971621"/>
            <a:ext cx="1905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72C1A36-73D8-4D04-BEA0-CEE513EFA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2971621"/>
            <a:ext cx="35083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F3AA4CF-21BE-4BC4-B4B4-7D09BC379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3385959"/>
            <a:ext cx="15462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Cardiac surgery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AA989C8-EB44-4D5C-9FE6-0DC37BB20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3385959"/>
            <a:ext cx="5318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3.74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D1E3358-38EB-4CCB-9C8E-655F9B771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3385959"/>
            <a:ext cx="11287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[2.08;6.71]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8B2A3BC5-71B1-4031-9281-326B7426D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63" y="3385959"/>
            <a:ext cx="51276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&lt; 1e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79E5795-A5B9-4C01-BDD8-2CF6C041D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400" y="3385959"/>
            <a:ext cx="1905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F78A02A-6989-415A-99CF-178D7FF9A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3385959"/>
            <a:ext cx="35083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DB14CA0-05E2-4F3E-90CF-CEB5D8F34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97121"/>
            <a:ext cx="13462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Vasopressors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E372904-F914-4498-B76B-168C45676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3797121"/>
            <a:ext cx="5318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3.40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8DFC36B-2ED5-42C7-A19F-3656ED668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3797121"/>
            <a:ext cx="11287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[2.04;5.64]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EFAC832-F7AB-42C4-820D-E51DD0B4E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63" y="3797121"/>
            <a:ext cx="5127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&lt; 1e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CD03D98-0FBD-4E18-83DC-8CDABAD79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0400" y="3797121"/>
            <a:ext cx="190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ADA8382-F9C9-4268-A8ED-660D55195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7075" y="3797121"/>
            <a:ext cx="3508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BF2CC01-7FB9-4E7D-9FD5-B25FD68D9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838" y="4211459"/>
            <a:ext cx="16510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APACHE III score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FA15FC52-6378-4C63-96F8-45CB9EA68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051" y="4211459"/>
            <a:ext cx="5318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1.06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38E97CA-EBF2-405A-A360-E0212301C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126" y="4211459"/>
            <a:ext cx="1128713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[1.02;1.09]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04F3627-216A-4A36-9F91-850BD6795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8976" y="4211459"/>
            <a:ext cx="7588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0.0004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25D25EA-804E-42B1-BC77-5D850179C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588" y="4622621"/>
            <a:ext cx="18303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Creatinine change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61CCA5E-4D24-4A7F-966D-FA8BEFD77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051" y="4622621"/>
            <a:ext cx="53181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3.14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CD9DBA8-C03D-44AC-813A-FFE84CD66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076" y="4622621"/>
            <a:ext cx="11477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[1.82;5.43]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1DE60AB-CECD-4B29-BC16-D4CD6CF27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401" y="4622621"/>
            <a:ext cx="5222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&lt; 1e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6F3A40C-1D4E-4A35-BE4E-D2E6E8B41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9338" y="4622621"/>
            <a:ext cx="190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CC84121-58DB-4589-946C-D81C5E939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6013" y="4622621"/>
            <a:ext cx="35083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BFBFBF"/>
                </a:solidFill>
                <a:effectLst/>
                <a:latin typeface="Calibri" panose="020F0502020204030204" pitchFamily="34" charset="0"/>
              </a:rPr>
              <a:t>04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17797"/>
      </p:ext>
    </p:extLst>
  </p:cSld>
  <p:clrMapOvr>
    <a:masterClrMapping/>
  </p:clrMapOvr>
  <p:transition spd="slow" advClick="0" advTm="163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" presetClass="emph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3" presetClass="emph" presetSubtype="2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03943D62-CE7D-43D3-9648-E6407A352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93" y="0"/>
            <a:ext cx="6409614" cy="6858000"/>
          </a:xfrm>
          <a:prstGeom prst="rect">
            <a:avLst/>
          </a:prstGeom>
        </p:spPr>
      </p:pic>
      <p:pic>
        <p:nvPicPr>
          <p:cNvPr id="8" name="AKI_Voiceover_005c">
            <a:hlinkClick r:id="" action="ppaction://media"/>
            <a:extLst>
              <a:ext uri="{FF2B5EF4-FFF2-40B4-BE49-F238E27FC236}">
                <a16:creationId xmlns:a16="http://schemas.microsoft.com/office/drawing/2014/main" id="{65525A7A-BB3F-47C9-89E1-CE7387FFF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0742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55931"/>
      </p:ext>
    </p:extLst>
  </p:cSld>
  <p:clrMapOvr>
    <a:masterClrMapping/>
  </p:clrMapOvr>
  <p:transition spd="slow" advClick="0" advTm="53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CCFB0FD-F47D-4CDB-898F-FEDAD8EAE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929125"/>
              </p:ext>
            </p:extLst>
          </p:nvPr>
        </p:nvGraphicFramePr>
        <p:xfrm>
          <a:off x="114301" y="171450"/>
          <a:ext cx="11763374" cy="668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9A6BD77-4270-409F-88E7-C4987B4422F8}"/>
              </a:ext>
            </a:extLst>
          </p:cNvPr>
          <p:cNvSpPr/>
          <p:nvPr/>
        </p:nvSpPr>
        <p:spPr>
          <a:xfrm>
            <a:off x="602845" y="5958848"/>
            <a:ext cx="266700" cy="222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AF3758-D36E-4E53-B7D4-D515FFBCB565}"/>
              </a:ext>
            </a:extLst>
          </p:cNvPr>
          <p:cNvSpPr/>
          <p:nvPr/>
        </p:nvSpPr>
        <p:spPr>
          <a:xfrm>
            <a:off x="11455805" y="6181098"/>
            <a:ext cx="355680" cy="222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4CFA5-911E-4350-82CC-FF32AD9ED1DB}"/>
              </a:ext>
            </a:extLst>
          </p:cNvPr>
          <p:cNvSpPr/>
          <p:nvPr/>
        </p:nvSpPr>
        <p:spPr>
          <a:xfrm>
            <a:off x="736195" y="6218591"/>
            <a:ext cx="411174" cy="2222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715189-E447-4864-B44D-5F3C7CF23EE9}"/>
              </a:ext>
            </a:extLst>
          </p:cNvPr>
          <p:cNvGrpSpPr/>
          <p:nvPr/>
        </p:nvGrpSpPr>
        <p:grpSpPr>
          <a:xfrm>
            <a:off x="4364269" y="5513176"/>
            <a:ext cx="6853148" cy="492370"/>
            <a:chOff x="4364269" y="5513176"/>
            <a:chExt cx="6853148" cy="492370"/>
          </a:xfrm>
        </p:grpSpPr>
        <p:sp>
          <p:nvSpPr>
            <p:cNvPr id="10" name="Chevron 2">
              <a:extLst>
                <a:ext uri="{FF2B5EF4-FFF2-40B4-BE49-F238E27FC236}">
                  <a16:creationId xmlns:a16="http://schemas.microsoft.com/office/drawing/2014/main" id="{5718EA40-E00A-4440-AF37-4526A00443BF}"/>
                </a:ext>
              </a:extLst>
            </p:cNvPr>
            <p:cNvSpPr/>
            <p:nvPr/>
          </p:nvSpPr>
          <p:spPr>
            <a:xfrm>
              <a:off x="4364269" y="5513177"/>
              <a:ext cx="3719281" cy="492369"/>
            </a:xfrm>
            <a:prstGeom prst="chevron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rgbClr val="00B050"/>
                </a:solidFill>
              </a:endParaRPr>
            </a:p>
          </p:txBody>
        </p:sp>
        <p:sp>
          <p:nvSpPr>
            <p:cNvPr id="15" name="Chevron 2">
              <a:extLst>
                <a:ext uri="{FF2B5EF4-FFF2-40B4-BE49-F238E27FC236}">
                  <a16:creationId xmlns:a16="http://schemas.microsoft.com/office/drawing/2014/main" id="{8C9180C6-714D-4654-9322-CA6914CCDBD8}"/>
                </a:ext>
              </a:extLst>
            </p:cNvPr>
            <p:cNvSpPr/>
            <p:nvPr/>
          </p:nvSpPr>
          <p:spPr>
            <a:xfrm>
              <a:off x="7734543" y="5513176"/>
              <a:ext cx="3482874" cy="492369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rgbClr val="FF5050"/>
                </a:solidFill>
              </a:endParaRPr>
            </a:p>
          </p:txBody>
        </p:sp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6ADDA4FF-4389-4BDC-BA1F-B0B017317B67}"/>
                </a:ext>
              </a:extLst>
            </p:cNvPr>
            <p:cNvSpPr/>
            <p:nvPr/>
          </p:nvSpPr>
          <p:spPr>
            <a:xfrm>
              <a:off x="7734543" y="5513176"/>
              <a:ext cx="3482874" cy="492369"/>
            </a:xfrm>
            <a:prstGeom prst="chevron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3DD9F0-7748-4E10-814C-B1A9EA2E22DB}"/>
                </a:ext>
              </a:extLst>
            </p:cNvPr>
            <p:cNvSpPr txBox="1"/>
            <p:nvPr/>
          </p:nvSpPr>
          <p:spPr>
            <a:xfrm>
              <a:off x="5026755" y="5531644"/>
              <a:ext cx="4953857" cy="4554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 anchorCtr="0">
              <a:noAutofit/>
            </a:bodyPr>
            <a:lstStyle/>
            <a:p>
              <a:r>
                <a:rPr lang="en-AU" dirty="0">
                  <a:solidFill>
                    <a:srgbClr val="00B050"/>
                  </a:solidFill>
                </a:rPr>
                <a:t>Intervention Possible: 8 to 16 hours post Cr change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66E033-91F3-4536-8235-C9D6E50F94D4}"/>
              </a:ext>
            </a:extLst>
          </p:cNvPr>
          <p:cNvSpPr txBox="1"/>
          <p:nvPr/>
        </p:nvSpPr>
        <p:spPr>
          <a:xfrm>
            <a:off x="8469037" y="1355754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AKI in 8 to 16 hours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58D275-4825-4C09-9BB5-62F63335C7BD}"/>
              </a:ext>
            </a:extLst>
          </p:cNvPr>
          <p:cNvSpPr/>
          <p:nvPr/>
        </p:nvSpPr>
        <p:spPr>
          <a:xfrm>
            <a:off x="5119009" y="2156460"/>
            <a:ext cx="2225040" cy="1219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1"/>
                </a:solidFill>
              </a:rPr>
              <a:t>Multivariable Model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Sensitivity: 82%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Specificity: 74%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AUROC: 0.85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2328AE-ACAB-4A17-BCD8-69AB10EC61DB}"/>
              </a:ext>
            </a:extLst>
          </p:cNvPr>
          <p:cNvGrpSpPr/>
          <p:nvPr/>
        </p:nvGrpSpPr>
        <p:grpSpPr>
          <a:xfrm>
            <a:off x="1071169" y="3575050"/>
            <a:ext cx="3593892" cy="973597"/>
            <a:chOff x="1071169" y="3575050"/>
            <a:chExt cx="3593892" cy="9735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18841A2-64FD-4ED0-970F-7A818E575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600" y="3575050"/>
              <a:ext cx="2978150" cy="539750"/>
            </a:xfrm>
            <a:prstGeom prst="straightConnector1">
              <a:avLst/>
            </a:prstGeom>
            <a:ln w="19050" cap="rnd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6FC81A-2E09-4EAB-9EB1-B5079ED8CBFD}"/>
                </a:ext>
              </a:extLst>
            </p:cNvPr>
            <p:cNvSpPr txBox="1"/>
            <p:nvPr/>
          </p:nvSpPr>
          <p:spPr>
            <a:xfrm>
              <a:off x="2323857" y="4094415"/>
              <a:ext cx="1386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solidFill>
                    <a:srgbClr val="0000FF"/>
                  </a:solidFill>
                </a:rPr>
                <a:t>≥1 μ</a:t>
              </a:r>
              <a:r>
                <a:rPr lang="en-AU" b="1" dirty="0">
                  <a:solidFill>
                    <a:srgbClr val="0000FF"/>
                  </a:solidFill>
                </a:rPr>
                <a:t>mol/L/h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FEF05A-8D85-4014-9F56-1C6C21B64096}"/>
                </a:ext>
              </a:extLst>
            </p:cNvPr>
            <p:cNvSpPr txBox="1"/>
            <p:nvPr/>
          </p:nvSpPr>
          <p:spPr>
            <a:xfrm>
              <a:off x="1071169" y="417931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0000FF"/>
                  </a:solidFill>
                </a:rPr>
                <a:t>70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4B20CC-E56D-479D-BA47-36D1F3EE87BF}"/>
                </a:ext>
              </a:extLst>
            </p:cNvPr>
            <p:cNvSpPr txBox="1"/>
            <p:nvPr/>
          </p:nvSpPr>
          <p:spPr>
            <a:xfrm>
              <a:off x="4246357" y="361211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0000FF"/>
                  </a:solidFill>
                </a:rPr>
                <a:t>78</a:t>
              </a:r>
            </a:p>
          </p:txBody>
        </p:sp>
      </p:grpSp>
      <p:sp>
        <p:nvSpPr>
          <p:cNvPr id="25" name="Chevron 2">
            <a:extLst>
              <a:ext uri="{FF2B5EF4-FFF2-40B4-BE49-F238E27FC236}">
                <a16:creationId xmlns:a16="http://schemas.microsoft.com/office/drawing/2014/main" id="{A91CC336-582D-4502-BFC2-0846128E1106}"/>
              </a:ext>
            </a:extLst>
          </p:cNvPr>
          <p:cNvSpPr/>
          <p:nvPr/>
        </p:nvSpPr>
        <p:spPr>
          <a:xfrm>
            <a:off x="1188138" y="5513177"/>
            <a:ext cx="3319797" cy="492369"/>
          </a:xfrm>
          <a:prstGeom prst="chevron">
            <a:avLst/>
          </a:prstGeom>
          <a:noFill/>
          <a:ln>
            <a:solidFill>
              <a:srgbClr val="0000FF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0000FF"/>
                </a:solidFill>
              </a:rPr>
              <a:t>Ch change: 6 to 7 Hours</a:t>
            </a:r>
          </a:p>
        </p:txBody>
      </p:sp>
    </p:spTree>
    <p:extLst>
      <p:ext uri="{BB962C8B-B14F-4D97-AF65-F5344CB8AC3E}">
        <p14:creationId xmlns:p14="http://schemas.microsoft.com/office/powerpoint/2010/main" val="117108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7000">
        <p:fade/>
      </p:transition>
    </mc:Choice>
    <mc:Fallback>
      <p:transition spd="med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  <p:bldP spid="18" grpId="0"/>
      <p:bldP spid="21" grpId="0" uiExpand="1" animBg="1"/>
      <p:bldP spid="25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03943D62-CE7D-43D3-9648-E6407A3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93" y="0"/>
            <a:ext cx="640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5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86F9C-6A91-4C69-BCCE-5AA12AEB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93" y="0"/>
            <a:ext cx="640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>
        <p:fade/>
      </p:transition>
    </mc:Choice>
    <mc:Fallback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ed&#10;&#10;Description automatically generated">
            <a:extLst>
              <a:ext uri="{FF2B5EF4-FFF2-40B4-BE49-F238E27FC236}">
                <a16:creationId xmlns:a16="http://schemas.microsoft.com/office/drawing/2014/main" id="{03943D62-CE7D-43D3-9648-E6407A352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93" y="0"/>
            <a:ext cx="6409614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C6626F4-83E2-4EDF-AF9B-03638126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543405">
            <a:off x="5930122" y="3448007"/>
            <a:ext cx="600522" cy="46774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92CDA4-078E-4FCC-A60F-B3A8F35A19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918350">
            <a:off x="7256182" y="1990724"/>
            <a:ext cx="1104900" cy="82867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B7A74D-B560-4505-B3CC-96A5BB25AE9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34087">
            <a:off x="5905178" y="3198292"/>
            <a:ext cx="851591" cy="8124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B55006-CCD6-4107-9A57-CDA067A6BD1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495819">
            <a:off x="6321209" y="2703188"/>
            <a:ext cx="1130300" cy="111705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4DE8F4-29A2-4564-BEBC-4B172052366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932499">
            <a:off x="6629903" y="3125566"/>
            <a:ext cx="405883" cy="5067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92C2D1D-201C-4257-AD44-1E9868142F7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946531">
            <a:off x="5641828" y="3317222"/>
            <a:ext cx="890541" cy="11007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C804AE-DC77-4115-A723-4B6111E2246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748142">
            <a:off x="6207817" y="3255895"/>
            <a:ext cx="724103" cy="6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02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00">
        <p:fade/>
      </p:transition>
    </mc:Choice>
    <mc:Fallback>
      <p:transition spd="slow" advTm="23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ed&#10;&#10;Description automatically generated">
            <a:extLst>
              <a:ext uri="{FF2B5EF4-FFF2-40B4-BE49-F238E27FC236}">
                <a16:creationId xmlns:a16="http://schemas.microsoft.com/office/drawing/2014/main" id="{CA725EC7-362D-4B06-A6E6-3CA1C7CC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93" y="0"/>
            <a:ext cx="6409614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552D1C7-7560-4A70-8300-8BDD2CE7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43405">
            <a:off x="5930122" y="3448007"/>
            <a:ext cx="600522" cy="46774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7047B0-7AD7-40EB-AF32-679695D01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6214425 w 12192000"/>
              <a:gd name="connsiteY5" fmla="*/ 3139246 h 6858000"/>
              <a:gd name="connsiteX6" fmla="*/ 5672774 w 12192000"/>
              <a:gd name="connsiteY6" fmla="*/ 3680897 h 6858000"/>
              <a:gd name="connsiteX7" fmla="*/ 6214425 w 12192000"/>
              <a:gd name="connsiteY7" fmla="*/ 4222548 h 6858000"/>
              <a:gd name="connsiteX8" fmla="*/ 6756076 w 12192000"/>
              <a:gd name="connsiteY8" fmla="*/ 3680897 h 6858000"/>
              <a:gd name="connsiteX9" fmla="*/ 6214425 w 12192000"/>
              <a:gd name="connsiteY9" fmla="*/ 31392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214425" y="3139246"/>
                </a:moveTo>
                <a:cubicBezTo>
                  <a:pt x="5915279" y="3139246"/>
                  <a:pt x="5672774" y="3381751"/>
                  <a:pt x="5672774" y="3680897"/>
                </a:cubicBezTo>
                <a:cubicBezTo>
                  <a:pt x="5672774" y="3980043"/>
                  <a:pt x="5915279" y="4222548"/>
                  <a:pt x="6214425" y="4222548"/>
                </a:cubicBezTo>
                <a:cubicBezTo>
                  <a:pt x="6513571" y="4222548"/>
                  <a:pt x="6756076" y="3980043"/>
                  <a:pt x="6756076" y="3680897"/>
                </a:cubicBezTo>
                <a:cubicBezTo>
                  <a:pt x="6756076" y="3381751"/>
                  <a:pt x="6513571" y="3139246"/>
                  <a:pt x="6214425" y="3139246"/>
                </a:cubicBezTo>
                <a:close/>
              </a:path>
            </a:pathLst>
          </a:custGeom>
          <a:gradFill flip="none" rotWithShape="1">
            <a:gsLst>
              <a:gs pos="9000">
                <a:schemeClr val="accent1">
                  <a:lumMod val="5000"/>
                  <a:lumOff val="95000"/>
                  <a:alpha val="0"/>
                </a:schemeClr>
              </a:gs>
              <a:gs pos="15000">
                <a:schemeClr val="bg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009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>
        <p:fade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ed&#10;&#10;Description automatically generated">
            <a:extLst>
              <a:ext uri="{FF2B5EF4-FFF2-40B4-BE49-F238E27FC236}">
                <a16:creationId xmlns:a16="http://schemas.microsoft.com/office/drawing/2014/main" id="{CA725EC7-362D-4B06-A6E6-3CA1C7CCE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7459">
            <a:off x="-13955352" y="-18069832"/>
            <a:ext cx="39848704" cy="42636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928B926-2481-4D59-93DA-818938850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0525" y="2163977"/>
            <a:ext cx="37909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B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8FC0-216F-4AB8-9C78-2BECA996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F65151"/>
                </a:solidFill>
              </a:rPr>
              <a:t>Acute Kidney Injury (AKI)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056330-87D7-4B23-AA8F-DE29297D2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525" y="2163977"/>
            <a:ext cx="37909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:fade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B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8FC0-216F-4AB8-9C78-2BECA996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F65151"/>
                </a:solidFill>
              </a:rPr>
              <a:t>Acute Kidney Injury (AKI)</a:t>
            </a:r>
          </a:p>
        </p:txBody>
      </p:sp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id="{11C29F77-5F28-4222-8DC0-B0C5CAF7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5439321"/>
            <a:ext cx="914400" cy="914400"/>
          </a:xfrm>
          <a:prstGeom prst="rect">
            <a:avLst/>
          </a:prstGeom>
        </p:spPr>
      </p:pic>
      <p:pic>
        <p:nvPicPr>
          <p:cNvPr id="6" name="Graphic 5" descr="Woman">
            <a:extLst>
              <a:ext uri="{FF2B5EF4-FFF2-40B4-BE49-F238E27FC236}">
                <a16:creationId xmlns:a16="http://schemas.microsoft.com/office/drawing/2014/main" id="{1F4AEF50-A45C-499E-8EE2-BB7DAA242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5439321"/>
            <a:ext cx="914400" cy="914400"/>
          </a:xfrm>
          <a:prstGeom prst="rect">
            <a:avLst/>
          </a:prstGeom>
        </p:spPr>
      </p:pic>
      <p:pic>
        <p:nvPicPr>
          <p:cNvPr id="10" name="Graphic 9" descr="Woman">
            <a:extLst>
              <a:ext uri="{FF2B5EF4-FFF2-40B4-BE49-F238E27FC236}">
                <a16:creationId xmlns:a16="http://schemas.microsoft.com/office/drawing/2014/main" id="{82DB79E7-B3E2-42B3-BE71-5E69B9A8A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400" y="5439321"/>
            <a:ext cx="914400" cy="914400"/>
          </a:xfrm>
          <a:prstGeom prst="rect">
            <a:avLst/>
          </a:prstGeom>
        </p:spPr>
      </p:pic>
      <p:pic>
        <p:nvPicPr>
          <p:cNvPr id="20" name="Graphic 19" descr="Man">
            <a:extLst>
              <a:ext uri="{FF2B5EF4-FFF2-40B4-BE49-F238E27FC236}">
                <a16:creationId xmlns:a16="http://schemas.microsoft.com/office/drawing/2014/main" id="{F7693A09-B863-4241-A040-779F5A220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39321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A6A6587F-56DB-4CC3-A801-2367A7B71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0" y="5439321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1D2C89-313C-4994-A038-3767F359A9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525" y="2163977"/>
            <a:ext cx="37909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4676"/>
      </p:ext>
    </p:extLst>
  </p:cSld>
  <p:clrMapOvr>
    <a:masterClrMapping/>
  </p:clrMapOvr>
  <p:transition spd="slow" advTm="33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B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67A15BEA-102B-4FA5-94CE-735CA686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525" y="2163977"/>
            <a:ext cx="3790950" cy="2952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768FC0-216F-4AB8-9C78-2BECA996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>
                <a:solidFill>
                  <a:srgbClr val="F65151"/>
                </a:solidFill>
              </a:rPr>
              <a:t>Acute Kidney Injury (AKI)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254092-5BBC-45E9-82B0-F6BA29BF14F2}"/>
              </a:ext>
            </a:extLst>
          </p:cNvPr>
          <p:cNvGrpSpPr/>
          <p:nvPr/>
        </p:nvGrpSpPr>
        <p:grpSpPr>
          <a:xfrm>
            <a:off x="160810" y="5778057"/>
            <a:ext cx="3996059" cy="1001100"/>
            <a:chOff x="3995416" y="5697592"/>
            <a:chExt cx="3996059" cy="10011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FA6B43-C11A-4DE0-B2C3-45326A9A8A87}"/>
                </a:ext>
              </a:extLst>
            </p:cNvPr>
            <p:cNvSpPr/>
            <p:nvPr/>
          </p:nvSpPr>
          <p:spPr>
            <a:xfrm>
              <a:off x="5111750" y="5844199"/>
              <a:ext cx="28797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124B8E"/>
                  </a:solidFill>
                </a:rPr>
                <a:t>Clinical Practice Guideline</a:t>
              </a:r>
              <a:br>
                <a:rPr lang="en-US" sz="2000" dirty="0">
                  <a:solidFill>
                    <a:srgbClr val="124B8E"/>
                  </a:solidFill>
                </a:rPr>
              </a:br>
              <a:r>
                <a:rPr lang="en-US" sz="2000" dirty="0">
                  <a:solidFill>
                    <a:srgbClr val="124B8E"/>
                  </a:solidFill>
                </a:rPr>
                <a:t>for Acute Kidney Injury</a:t>
              </a:r>
              <a:endParaRPr lang="en-AU" sz="2000" dirty="0">
                <a:solidFill>
                  <a:srgbClr val="124B8E"/>
                </a:solidFill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147928F-893B-4A8F-9C57-2D7B0E1A5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5416" y="5697592"/>
              <a:ext cx="1116334" cy="1001100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0BABD22-D74D-4DB4-8ABC-DBE47A463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2862" y="5182670"/>
            <a:ext cx="104775" cy="1714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2FB3CFD-A271-494F-B8EB-158286BCD7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62" y="5039416"/>
            <a:ext cx="104775" cy="171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9A55559-73B6-4E60-8372-0A138DBAB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6511" y="5099126"/>
            <a:ext cx="104775" cy="1714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8FD2CE1-DB47-4188-9091-E583E72F10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8962" y="5125141"/>
            <a:ext cx="104775" cy="1714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70B46F3-1A55-442E-A2B4-FE82E029A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9213" y="5039416"/>
            <a:ext cx="104775" cy="1714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0526145-B85E-4838-AFE8-1A16E360D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2611" y="5210866"/>
            <a:ext cx="104775" cy="1714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133E73D-451A-40B8-9DC2-04DA40B98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5562" y="5176883"/>
            <a:ext cx="104775" cy="1714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F94E633-F0D6-4E5E-812D-92C4FDD3D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75313" y="5125141"/>
            <a:ext cx="104775" cy="1714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F8E985E-EA12-45F3-B3F2-9CF9D5D99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879687">
            <a:off x="5952082" y="3108678"/>
            <a:ext cx="514739" cy="37318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DDA88C7-6AB3-4B7C-8011-8FBD79F2C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071808">
            <a:off x="6004959" y="2949751"/>
            <a:ext cx="514739" cy="37318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5239710-5789-4E3D-B3BA-368AFE0F3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433938">
            <a:off x="5927067" y="2715638"/>
            <a:ext cx="514739" cy="37318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2CF978C-6CC0-4355-80A3-433FFBE37C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236843">
            <a:off x="5985022" y="2625119"/>
            <a:ext cx="514739" cy="37318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484F8B3-BFEE-43EA-895B-84947B5A40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35945">
            <a:off x="6025802" y="2649088"/>
            <a:ext cx="514739" cy="37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450">
        <p:fade/>
      </p:transition>
    </mc:Choice>
    <mc:Fallback xmlns="">
      <p:transition spd="med" advClick="0" advTm="5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CB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8B5B9B5-3573-40E2-91D0-79843E053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420" y="481031"/>
            <a:ext cx="5471160" cy="58959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B7623C1-DDEF-4801-A19A-9CFCE247A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6456" y="258097"/>
            <a:ext cx="1831975" cy="18319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266DA79-005A-4369-8C30-717F2CF4C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6456" y="258097"/>
            <a:ext cx="1831975" cy="183197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E448B5BE-F64E-45FC-AD27-55AF2FEC4D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36456" y="258097"/>
            <a:ext cx="1831975" cy="18319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97A6F96-4435-4038-A6B4-94655C4B16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4768" y="2173616"/>
            <a:ext cx="177437" cy="2903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68C2F4-4B44-4809-84FE-458FA8B3D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08417" y="2090072"/>
            <a:ext cx="177437" cy="29035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6542F0C-0187-4484-9A8B-B745E8F0AE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7468" y="2167829"/>
            <a:ext cx="177437" cy="29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77363"/>
      </p:ext>
    </p:extLst>
  </p:cSld>
  <p:clrMapOvr>
    <a:masterClrMapping/>
  </p:clrMapOvr>
  <p:transition spd="slow" advClick="0" advTm="33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3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338</Words>
  <Application>Microsoft Office PowerPoint</Application>
  <PresentationFormat>Widescreen</PresentationFormat>
  <Paragraphs>115</Paragraphs>
  <Slides>22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The predictive value of small short-term creatinine increases detected by arterial blood gases in ICU</vt:lpstr>
      <vt:lpstr>PowerPoint Presentation</vt:lpstr>
      <vt:lpstr>PowerPoint Presentation</vt:lpstr>
      <vt:lpstr>PowerPoint Presentation</vt:lpstr>
      <vt:lpstr>PowerPoint Presentation</vt:lpstr>
      <vt:lpstr>Acute Kidney Injury (AKI)</vt:lpstr>
      <vt:lpstr>Acute Kidney Injury (AKI)</vt:lpstr>
      <vt:lpstr>Acute Kidney Injury (AKI)</vt:lpstr>
      <vt:lpstr>PowerPoint Presentation</vt:lpstr>
      <vt:lpstr>PowerPoint Presentation</vt:lpstr>
      <vt:lpstr>830</vt:lpstr>
      <vt:lpstr>830</vt:lpstr>
      <vt:lpstr>3960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predictive value of small short-term creatinine increases detected by arterial blood gases in ICU</dc:title>
  <dc:creator>Alwin Wang</dc:creator>
  <cp:lastModifiedBy>Alwin Wang</cp:lastModifiedBy>
  <cp:revision>367</cp:revision>
  <dcterms:created xsi:type="dcterms:W3CDTF">2020-09-13T06:38:33Z</dcterms:created>
  <dcterms:modified xsi:type="dcterms:W3CDTF">2020-09-26T04:55:55Z</dcterms:modified>
</cp:coreProperties>
</file>